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258" r:id="rId2"/>
    <p:sldId id="403" r:id="rId3"/>
    <p:sldId id="375" r:id="rId4"/>
    <p:sldId id="366" r:id="rId5"/>
    <p:sldId id="425" r:id="rId6"/>
    <p:sldId id="367" r:id="rId7"/>
    <p:sldId id="384" r:id="rId8"/>
    <p:sldId id="382" r:id="rId9"/>
    <p:sldId id="368" r:id="rId10"/>
    <p:sldId id="426" r:id="rId11"/>
    <p:sldId id="314" r:id="rId12"/>
    <p:sldId id="427" r:id="rId13"/>
    <p:sldId id="428" r:id="rId14"/>
    <p:sldId id="429" r:id="rId15"/>
    <p:sldId id="383" r:id="rId16"/>
    <p:sldId id="274" r:id="rId17"/>
    <p:sldId id="430" r:id="rId18"/>
    <p:sldId id="431" r:id="rId19"/>
    <p:sldId id="432" r:id="rId20"/>
    <p:sldId id="433" r:id="rId21"/>
  </p:sldIdLst>
  <p:sldSz cx="9144000" cy="6858000" type="screen4x3"/>
  <p:notesSz cx="7099300" cy="10234613"/>
  <p:defaultTextStyle>
    <a:defPPr>
      <a:defRPr lang="it-IT"/>
    </a:defPPr>
    <a:lvl1pPr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8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8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8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8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3741">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56C8"/>
    <a:srgbClr val="FFFF00"/>
    <a:srgbClr val="EFFFEF"/>
    <a:srgbClr val="EAEAEA"/>
    <a:srgbClr val="FFFF47"/>
    <a:srgbClr val="D1E4FF"/>
    <a:srgbClr val="FFB9FF"/>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33" autoAdjust="0"/>
    <p:restoredTop sz="99627" autoAdjust="0"/>
  </p:normalViewPr>
  <p:slideViewPr>
    <p:cSldViewPr>
      <p:cViewPr varScale="1">
        <p:scale>
          <a:sx n="92" d="100"/>
          <a:sy n="92" d="100"/>
        </p:scale>
        <p:origin x="1908" y="90"/>
      </p:cViewPr>
      <p:guideLst>
        <p:guide orient="horz" pos="3741"/>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10" y="122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b="0"/>
            </a:lvl1pPr>
          </a:lstStyle>
          <a:p>
            <a:endParaRPr lang="en-US" altLang="it-IT"/>
          </a:p>
        </p:txBody>
      </p:sp>
      <p:sp>
        <p:nvSpPr>
          <p:cNvPr id="118787"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b="0"/>
            </a:lvl1pPr>
          </a:lstStyle>
          <a:p>
            <a:endParaRPr lang="en-US" altLang="it-IT"/>
          </a:p>
        </p:txBody>
      </p:sp>
      <p:sp>
        <p:nvSpPr>
          <p:cNvPr id="118788"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b="0"/>
            </a:lvl1pPr>
          </a:lstStyle>
          <a:p>
            <a:endParaRPr lang="en-US" altLang="it-IT"/>
          </a:p>
        </p:txBody>
      </p:sp>
      <p:sp>
        <p:nvSpPr>
          <p:cNvPr id="118789"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b="0"/>
            </a:lvl1pPr>
          </a:lstStyle>
          <a:p>
            <a:fld id="{54E66698-D16C-4525-9762-84F58C5CA976}" type="slidenum">
              <a:rPr lang="en-US" altLang="it-IT"/>
              <a:pPr/>
              <a:t>‹N›</a:t>
            </a:fld>
            <a:endParaRPr lang="en-US" altLang="it-IT"/>
          </a:p>
        </p:txBody>
      </p:sp>
    </p:spTree>
    <p:extLst>
      <p:ext uri="{BB962C8B-B14F-4D97-AF65-F5344CB8AC3E}">
        <p14:creationId xmlns:p14="http://schemas.microsoft.com/office/powerpoint/2010/main" val="1057375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b="0"/>
            </a:lvl1pPr>
          </a:lstStyle>
          <a:p>
            <a:endParaRPr lang="it-IT" altLang="it-IT"/>
          </a:p>
        </p:txBody>
      </p:sp>
      <p:sp>
        <p:nvSpPr>
          <p:cNvPr id="3075" name="Rectangle 3"/>
          <p:cNvSpPr>
            <a:spLocks noGrp="1" noChangeArrowheads="1"/>
          </p:cNvSpPr>
          <p:nvPr>
            <p:ph type="dt"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b="0"/>
            </a:lvl1pPr>
          </a:lstStyle>
          <a:p>
            <a:endParaRPr lang="it-IT" altLang="it-IT"/>
          </a:p>
        </p:txBody>
      </p:sp>
      <p:sp>
        <p:nvSpPr>
          <p:cNvPr id="307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150" y="4860925"/>
            <a:ext cx="520700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3078" name="Rectangle 6"/>
          <p:cNvSpPr>
            <a:spLocks noGrp="1" noChangeArrowheads="1"/>
          </p:cNvSpPr>
          <p:nvPr>
            <p:ph type="ftr" sz="quarter" idx="4"/>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b="0"/>
            </a:lvl1pPr>
          </a:lstStyle>
          <a:p>
            <a:endParaRPr lang="it-IT" altLang="it-IT"/>
          </a:p>
        </p:txBody>
      </p:sp>
      <p:sp>
        <p:nvSpPr>
          <p:cNvPr id="3079" name="Rectangle 7"/>
          <p:cNvSpPr>
            <a:spLocks noGrp="1" noChangeArrowheads="1"/>
          </p:cNvSpPr>
          <p:nvPr>
            <p:ph type="sldNum" sz="quarter" idx="5"/>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b="0"/>
            </a:lvl1pPr>
          </a:lstStyle>
          <a:p>
            <a:fld id="{29966CF4-FD70-4470-8C4D-06B75E478463}" type="slidenum">
              <a:rPr lang="it-IT" altLang="it-IT"/>
              <a:pPr/>
              <a:t>‹N›</a:t>
            </a:fld>
            <a:endParaRPr lang="it-IT" altLang="it-IT"/>
          </a:p>
        </p:txBody>
      </p:sp>
    </p:spTree>
    <p:extLst>
      <p:ext uri="{BB962C8B-B14F-4D97-AF65-F5344CB8AC3E}">
        <p14:creationId xmlns:p14="http://schemas.microsoft.com/office/powerpoint/2010/main" val="24041595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AFAB7A-166C-48B1-89CA-D7E3F801FFE1}" type="slidenum">
              <a:rPr lang="it-IT" altLang="it-IT"/>
              <a:pPr/>
              <a:t>1</a:t>
            </a:fld>
            <a:endParaRPr lang="it-IT" altLang="it-IT"/>
          </a:p>
        </p:txBody>
      </p:sp>
      <p:sp>
        <p:nvSpPr>
          <p:cNvPr id="160770" name="Rectangle 2"/>
          <p:cNvSpPr>
            <a:spLocks noGrp="1" noRot="1" noChangeAspect="1" noChangeArrowheads="1" noTextEdit="1"/>
          </p:cNvSpPr>
          <p:nvPr>
            <p:ph type="sldImg"/>
          </p:nvPr>
        </p:nvSpPr>
        <p:spPr>
          <a:xfrm>
            <a:off x="992188" y="796925"/>
            <a:ext cx="5114925" cy="3836988"/>
          </a:xfrm>
          <a:ln/>
        </p:spPr>
      </p:sp>
      <p:sp>
        <p:nvSpPr>
          <p:cNvPr id="160771"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2540071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5AE408-DF21-44E2-8B2B-27339C72D5A9}" type="slidenum">
              <a:rPr lang="it-IT" altLang="it-IT"/>
              <a:pPr/>
              <a:t>10</a:t>
            </a:fld>
            <a:endParaRPr lang="it-IT" altLang="it-IT"/>
          </a:p>
        </p:txBody>
      </p:sp>
      <p:sp>
        <p:nvSpPr>
          <p:cNvPr id="283650" name="Rectangle 2"/>
          <p:cNvSpPr>
            <a:spLocks noGrp="1" noRot="1" noChangeAspect="1" noChangeArrowheads="1" noTextEdit="1"/>
          </p:cNvSpPr>
          <p:nvPr>
            <p:ph type="sldImg"/>
          </p:nvPr>
        </p:nvSpPr>
        <p:spPr>
          <a:xfrm>
            <a:off x="992188" y="796925"/>
            <a:ext cx="5114925" cy="3836988"/>
          </a:xfrm>
          <a:ln/>
        </p:spPr>
      </p:sp>
      <p:sp>
        <p:nvSpPr>
          <p:cNvPr id="283651" name="Rectangle 3"/>
          <p:cNvSpPr>
            <a:spLocks noGrp="1" noChangeArrowheads="1"/>
          </p:cNvSpPr>
          <p:nvPr>
            <p:ph type="body" idx="1"/>
          </p:nvPr>
        </p:nvSpPr>
        <p:spPr/>
        <p:txBody>
          <a:bodyPr/>
          <a:lstStyle/>
          <a:p>
            <a:r>
              <a:rPr lang="it-IT" altLang="it-IT"/>
              <a:t>Sono state definiti opportuni criteri che devono essere soddisfatti dalle relazioni per evitare la ridondanza dei dati e le possibili anomalie che ne conseguono. Tali criteri definiscono le caratteristiche che devono essere soddisfatte da una relazione ben strutturata e prendono il nome di </a:t>
            </a:r>
            <a:r>
              <a:rPr lang="it-IT" altLang="it-IT" b="1"/>
              <a:t>forme normali</a:t>
            </a:r>
            <a:r>
              <a:rPr lang="it-IT" altLang="it-IT"/>
              <a:t>: sono di livello crescente, e sono accompagnati da algoritmi per la trasformazione di una tabella, che viola una forma normale, in un insieme di tabelle che rispettano il criterio violato. Il processo di trasformazione prende il nome di </a:t>
            </a:r>
            <a:r>
              <a:rPr lang="it-IT" altLang="it-IT" b="1"/>
              <a:t>normalizzazione </a:t>
            </a:r>
            <a:r>
              <a:rPr lang="it-IT" altLang="it-IT"/>
              <a:t>ed è garantita la conservazione dell’informazione.</a:t>
            </a:r>
          </a:p>
          <a:p>
            <a:r>
              <a:rPr lang="it-IT" altLang="it-IT"/>
              <a:t>La normalizzazione completa il processo di progettazione di un database relazionale. Dopo avere progettato il database a livello concettuale, mediante la costruzione del modello E/R dei dati, e avere derivato le conseguenti relazioni, in base alle regole viste in questa Unità di apprendimento, la normalizzazione esamina le tabelle alla ricerca di possibili incongruenze nella loro definizione.</a:t>
            </a:r>
          </a:p>
          <a:p>
            <a:r>
              <a:rPr lang="it-IT" altLang="it-IT"/>
              <a:t>In sostanza la normalizzazione consente di creare tabelle ben definite, che facilitano le operazioni di aggiunta, modifica e cancellazione delle informazioni, e che rendono possibili i cambiamenti nella struttura del modello con l’evolvere delle esigenze aziendali e degli utenti del database.</a:t>
            </a:r>
          </a:p>
          <a:p>
            <a:endParaRPr lang="it-IT" altLang="it-IT" b="1"/>
          </a:p>
          <a:p>
            <a:r>
              <a:rPr lang="it-IT" altLang="it-IT" b="1"/>
              <a:t>Ci fermiamo alla terza forma normale</a:t>
            </a:r>
          </a:p>
          <a:p>
            <a:r>
              <a:rPr lang="it-IT" altLang="it-IT" b="1"/>
              <a:t>Vedi Pagina 166</a:t>
            </a:r>
          </a:p>
        </p:txBody>
      </p:sp>
    </p:spTree>
    <p:extLst>
      <p:ext uri="{BB962C8B-B14F-4D97-AF65-F5344CB8AC3E}">
        <p14:creationId xmlns:p14="http://schemas.microsoft.com/office/powerpoint/2010/main" val="2691629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86A02B-0CD2-4B36-88DA-084C8DF2AD43}" type="slidenum">
              <a:rPr lang="it-IT" altLang="it-IT"/>
              <a:pPr/>
              <a:t>11</a:t>
            </a:fld>
            <a:endParaRPr lang="it-IT" altLang="it-IT"/>
          </a:p>
        </p:txBody>
      </p:sp>
      <p:sp>
        <p:nvSpPr>
          <p:cNvPr id="155650" name="Rectangle 2"/>
          <p:cNvSpPr>
            <a:spLocks noGrp="1" noRot="1" noChangeAspect="1" noChangeArrowheads="1" noTextEdit="1"/>
          </p:cNvSpPr>
          <p:nvPr>
            <p:ph type="sldImg"/>
          </p:nvPr>
        </p:nvSpPr>
        <p:spPr>
          <a:xfrm>
            <a:off x="992188" y="796925"/>
            <a:ext cx="5114925" cy="3836988"/>
          </a:xfrm>
          <a:ln/>
        </p:spPr>
      </p:sp>
      <p:sp>
        <p:nvSpPr>
          <p:cNvPr id="155651" name="Rectangle 3"/>
          <p:cNvSpPr>
            <a:spLocks noGrp="1" noChangeArrowheads="1"/>
          </p:cNvSpPr>
          <p:nvPr>
            <p:ph type="body" idx="1"/>
          </p:nvPr>
        </p:nvSpPr>
        <p:spPr/>
        <p:txBody>
          <a:bodyPr/>
          <a:lstStyle/>
          <a:p>
            <a:r>
              <a:rPr lang="it-IT" altLang="it-IT" sz="1000"/>
              <a:t>Nel seguito della trattazione verranno utilizzati alcuni termini di cui si forniscono le definizioni:</a:t>
            </a:r>
          </a:p>
          <a:p>
            <a:r>
              <a:rPr lang="it-IT" altLang="it-IT" sz="1000"/>
              <a:t>• la </a:t>
            </a:r>
            <a:r>
              <a:rPr lang="it-IT" altLang="it-IT" sz="1000" b="1"/>
              <a:t>chiave </a:t>
            </a:r>
            <a:r>
              <a:rPr lang="it-IT" altLang="it-IT" sz="1000"/>
              <a:t>o </a:t>
            </a:r>
            <a:r>
              <a:rPr lang="it-IT" altLang="it-IT" sz="1000" b="1"/>
              <a:t>chiave primaria </a:t>
            </a:r>
            <a:r>
              <a:rPr lang="it-IT" altLang="it-IT" sz="1000"/>
              <a:t>è l’insieme di uno o più attributi che identificano in modo  univoco una n-upla (riga della tabella);</a:t>
            </a:r>
          </a:p>
          <a:p>
            <a:r>
              <a:rPr lang="it-IT" altLang="it-IT" sz="1000"/>
              <a:t>• la </a:t>
            </a:r>
            <a:r>
              <a:rPr lang="it-IT" altLang="it-IT" sz="1000" b="1"/>
              <a:t>chiave candidata </a:t>
            </a:r>
            <a:r>
              <a:rPr lang="it-IT" altLang="it-IT" sz="1000"/>
              <a:t>è ogni insieme minimale di uno o più attributi che possono svolgere la funzione di chiave (ci possono essere molte chiavi candidate, ma una sola chiave primaria);</a:t>
            </a:r>
          </a:p>
          <a:p>
            <a:r>
              <a:rPr lang="it-IT" altLang="it-IT" sz="1000"/>
              <a:t>• l’</a:t>
            </a:r>
            <a:r>
              <a:rPr lang="it-IT" altLang="it-IT" sz="1000" b="1"/>
              <a:t>attributo non-chiave </a:t>
            </a:r>
            <a:r>
              <a:rPr lang="it-IT" altLang="it-IT" sz="1000"/>
              <a:t>è un campo che non fa parte della chiave primaria.</a:t>
            </a:r>
          </a:p>
          <a:p>
            <a:r>
              <a:rPr lang="it-IT" altLang="it-IT" sz="1000"/>
              <a:t>Consideriamo il seguente schema relazionale che descrive la relazione Inventario, modificatarispetto alla tabella discussa in precedenza, con l’aggiunta dell’attributo NumeroInventario, che identifica univocamente ogni riga della tabella.</a:t>
            </a:r>
          </a:p>
          <a:p>
            <a:r>
              <a:rPr lang="it-IT" altLang="it-IT" sz="1000" b="1"/>
              <a:t>Inventario </a:t>
            </a:r>
            <a:r>
              <a:rPr lang="it-IT" altLang="it-IT" sz="1000"/>
              <a:t>(NumeroInventario, Prodotto, Magazzino, Quantità, IndirizzoMagazzino)</a:t>
            </a:r>
          </a:p>
          <a:p>
            <a:r>
              <a:rPr lang="it-IT" altLang="it-IT" sz="1000"/>
              <a:t>Per le osservazioni fatte all’inizio di questo paragrafo possiamo dire che:</a:t>
            </a:r>
          </a:p>
          <a:p>
            <a:r>
              <a:rPr lang="it-IT" altLang="it-IT" sz="1000"/>
              <a:t>- NumeroInventario è una chiave candidata,</a:t>
            </a:r>
          </a:p>
          <a:p>
            <a:r>
              <a:rPr lang="it-IT" altLang="it-IT" sz="1000"/>
              <a:t>- Prodotto non è una chiave candidata e così non lo può essere Magazzino,</a:t>
            </a:r>
          </a:p>
          <a:p>
            <a:r>
              <a:rPr lang="it-IT" altLang="it-IT" sz="1000"/>
              <a:t>- l’insieme {Prodotto, Magazzino} è una chiave candidata,</a:t>
            </a:r>
          </a:p>
          <a:p>
            <a:r>
              <a:rPr lang="it-IT" altLang="it-IT" sz="1000"/>
              <a:t>- l’insieme {Prodotto, Magazzino, Quantità} non è una chiave candidata, perché contiene un sottoinsieme {Prodotto, Magazzino} che è una chiave candidata.</a:t>
            </a:r>
          </a:p>
          <a:p>
            <a:r>
              <a:rPr lang="it-IT" altLang="it-IT" sz="1000"/>
              <a:t>Il progettista della base di dati può scegliere la chiave primaria, tra le due possibili chiavi candidate, in base alle specifiche esigenze del sistema informativo che sta progettando.</a:t>
            </a:r>
          </a:p>
          <a:p>
            <a:endParaRPr lang="it-IT" altLang="it-IT" sz="1000"/>
          </a:p>
          <a:p>
            <a:r>
              <a:rPr lang="it-IT" altLang="it-IT" sz="1000"/>
              <a:t>Pagina 166 167 </a:t>
            </a:r>
          </a:p>
        </p:txBody>
      </p:sp>
    </p:spTree>
    <p:extLst>
      <p:ext uri="{BB962C8B-B14F-4D97-AF65-F5344CB8AC3E}">
        <p14:creationId xmlns:p14="http://schemas.microsoft.com/office/powerpoint/2010/main" val="2592744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6F65F0-CFAA-4359-B883-7F418360F041}" type="slidenum">
              <a:rPr lang="it-IT" altLang="it-IT"/>
              <a:pPr/>
              <a:t>12</a:t>
            </a:fld>
            <a:endParaRPr lang="it-IT" altLang="it-IT"/>
          </a:p>
        </p:txBody>
      </p:sp>
      <p:sp>
        <p:nvSpPr>
          <p:cNvPr id="285698" name="Rectangle 2"/>
          <p:cNvSpPr>
            <a:spLocks noGrp="1" noRot="1" noChangeAspect="1" noChangeArrowheads="1" noTextEdit="1"/>
          </p:cNvSpPr>
          <p:nvPr>
            <p:ph type="sldImg"/>
          </p:nvPr>
        </p:nvSpPr>
        <p:spPr>
          <a:xfrm>
            <a:off x="992188" y="796925"/>
            <a:ext cx="5114925" cy="3836988"/>
          </a:xfrm>
          <a:ln/>
        </p:spPr>
      </p:sp>
      <p:sp>
        <p:nvSpPr>
          <p:cNvPr id="285699" name="Rectangle 3"/>
          <p:cNvSpPr>
            <a:spLocks noGrp="1" noChangeArrowheads="1"/>
          </p:cNvSpPr>
          <p:nvPr>
            <p:ph type="body" idx="1"/>
          </p:nvPr>
        </p:nvSpPr>
        <p:spPr/>
        <p:txBody>
          <a:bodyPr/>
          <a:lstStyle/>
          <a:p>
            <a:r>
              <a:rPr lang="it-IT" altLang="it-IT"/>
              <a:t>Si ha </a:t>
            </a:r>
            <a:r>
              <a:rPr lang="it-IT" altLang="it-IT" b="1"/>
              <a:t>dipendenza funzionale </a:t>
            </a:r>
            <a:r>
              <a:rPr lang="it-IT" altLang="it-IT"/>
              <a:t>tra attributi quando il valore di un insieme di attributi A determina un singolo valore dell’attributo B e si indica con: A → B. Si dice anche che B dipende funzionalmente da A, o che A è un </a:t>
            </a:r>
            <a:r>
              <a:rPr lang="it-IT" altLang="it-IT" b="1"/>
              <a:t>determinante </a:t>
            </a:r>
            <a:r>
              <a:rPr lang="it-IT" altLang="it-IT"/>
              <a:t>per B. </a:t>
            </a:r>
          </a:p>
          <a:p>
            <a:r>
              <a:rPr lang="it-IT" altLang="it-IT"/>
              <a:t>Se un attributo è chiave candidata di una relazione, allora è un determinante per ogni attributo della relazione e, viceversa, un attributo, che sia un determinante per ogni attributo di una relazione, è chiave candidata per la relazione stessa.</a:t>
            </a:r>
          </a:p>
          <a:p>
            <a:r>
              <a:rPr lang="it-IT" altLang="it-IT"/>
              <a:t>Nel caso della relazione Inventario: - NumeroInventario è determinante per ogni attributo di Inventario essendo una chiave candidata:</a:t>
            </a:r>
          </a:p>
          <a:p>
            <a:r>
              <a:rPr lang="it-IT" altLang="it-IT"/>
              <a:t>NumeroInventario → (Prodotto, Magazzino, Quantità, IndirizzoMagazzino);</a:t>
            </a:r>
          </a:p>
          <a:p>
            <a:r>
              <a:rPr lang="it-IT" altLang="it-IT"/>
              <a:t>- {Prodotto, Magazzino} è determinante per ogni attributo di Inventario, in quanto chiavecandidata:</a:t>
            </a:r>
          </a:p>
          <a:p>
            <a:r>
              <a:rPr lang="it-IT" altLang="it-IT"/>
              <a:t>{Prodotto, Magazzino} → (numero Inventario,Quantità, IndirizzoMagazzino);</a:t>
            </a:r>
          </a:p>
          <a:p>
            <a:r>
              <a:rPr lang="it-IT" altLang="it-IT"/>
              <a:t>- Magazzino è determinante per Indirizzo Magazzino:</a:t>
            </a:r>
          </a:p>
          <a:p>
            <a:r>
              <a:rPr lang="it-IT" altLang="it-IT"/>
              <a:t>Magazzino → Indirizzo Magazzino</a:t>
            </a:r>
          </a:p>
        </p:txBody>
      </p:sp>
    </p:spTree>
    <p:extLst>
      <p:ext uri="{BB962C8B-B14F-4D97-AF65-F5344CB8AC3E}">
        <p14:creationId xmlns:p14="http://schemas.microsoft.com/office/powerpoint/2010/main" val="414841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022349-A42D-4E0E-B43C-DCA1E6C30E9C}" type="slidenum">
              <a:rPr lang="it-IT" altLang="it-IT"/>
              <a:pPr/>
              <a:t>13</a:t>
            </a:fld>
            <a:endParaRPr lang="it-IT" altLang="it-IT"/>
          </a:p>
        </p:txBody>
      </p:sp>
      <p:sp>
        <p:nvSpPr>
          <p:cNvPr id="287746" name="Rectangle 2"/>
          <p:cNvSpPr>
            <a:spLocks noGrp="1" noRot="1" noChangeAspect="1" noChangeArrowheads="1" noTextEdit="1"/>
          </p:cNvSpPr>
          <p:nvPr>
            <p:ph type="sldImg"/>
          </p:nvPr>
        </p:nvSpPr>
        <p:spPr>
          <a:xfrm>
            <a:off x="992188" y="796925"/>
            <a:ext cx="5114925" cy="3836988"/>
          </a:xfrm>
          <a:ln/>
        </p:spPr>
      </p:sp>
      <p:sp>
        <p:nvSpPr>
          <p:cNvPr id="287747"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906789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30DFD-956E-4612-B56B-24435EBA4574}" type="slidenum">
              <a:rPr lang="it-IT" altLang="it-IT"/>
              <a:pPr/>
              <a:t>14</a:t>
            </a:fld>
            <a:endParaRPr lang="it-IT" altLang="it-IT"/>
          </a:p>
        </p:txBody>
      </p:sp>
      <p:sp>
        <p:nvSpPr>
          <p:cNvPr id="289794" name="Rectangle 2"/>
          <p:cNvSpPr>
            <a:spLocks noGrp="1" noRot="1" noChangeAspect="1" noChangeArrowheads="1" noTextEdit="1"/>
          </p:cNvSpPr>
          <p:nvPr>
            <p:ph type="sldImg"/>
          </p:nvPr>
        </p:nvSpPr>
        <p:spPr>
          <a:xfrm>
            <a:off x="992188" y="796925"/>
            <a:ext cx="5114925" cy="3836988"/>
          </a:xfrm>
          <a:ln/>
        </p:spPr>
      </p:sp>
      <p:sp>
        <p:nvSpPr>
          <p:cNvPr id="289795"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4156605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47C821-F079-4F5E-8D40-2E91AF3B98B8}" type="slidenum">
              <a:rPr lang="it-IT" altLang="it-IT"/>
              <a:pPr/>
              <a:t>15</a:t>
            </a:fld>
            <a:endParaRPr lang="it-IT" altLang="it-IT"/>
          </a:p>
        </p:txBody>
      </p:sp>
      <p:sp>
        <p:nvSpPr>
          <p:cNvPr id="182274" name="Rectangle 2"/>
          <p:cNvSpPr>
            <a:spLocks noGrp="1" noRot="1" noChangeAspect="1" noChangeArrowheads="1" noTextEdit="1"/>
          </p:cNvSpPr>
          <p:nvPr>
            <p:ph type="sldImg"/>
          </p:nvPr>
        </p:nvSpPr>
        <p:spPr>
          <a:xfrm>
            <a:off x="992188" y="796925"/>
            <a:ext cx="5114925" cy="3836988"/>
          </a:xfrm>
          <a:ln/>
        </p:spPr>
      </p:sp>
      <p:sp>
        <p:nvSpPr>
          <p:cNvPr id="182275" name="Rectangle 3"/>
          <p:cNvSpPr>
            <a:spLocks noGrp="1" noChangeArrowheads="1"/>
          </p:cNvSpPr>
          <p:nvPr>
            <p:ph type="body" idx="1"/>
          </p:nvPr>
        </p:nvSpPr>
        <p:spPr/>
        <p:txBody>
          <a:bodyPr/>
          <a:lstStyle/>
          <a:p>
            <a:pPr>
              <a:lnSpc>
                <a:spcPct val="90000"/>
              </a:lnSpc>
            </a:pPr>
            <a:r>
              <a:rPr lang="it-IT" altLang="it-IT"/>
              <a:t>In particolare gli attributi devono essere informazioni non ulteriormente componibili, cioè non devono avere sottoattributi, né essere gruppi di attributi ripetuti. Per esempio, nella relazione:</a:t>
            </a:r>
          </a:p>
          <a:p>
            <a:pPr>
              <a:lnSpc>
                <a:spcPct val="90000"/>
              </a:lnSpc>
            </a:pPr>
            <a:r>
              <a:rPr lang="it-IT" altLang="it-IT" b="1"/>
              <a:t>Dipendenti </a:t>
            </a:r>
            <a:r>
              <a:rPr lang="it-IT" altLang="it-IT"/>
              <a:t>(Matricola, Cognome, Nome, Indirizzo, FamiliariACarico)</a:t>
            </a:r>
          </a:p>
          <a:p>
            <a:pPr>
              <a:lnSpc>
                <a:spcPct val="90000"/>
              </a:lnSpc>
            </a:pPr>
            <a:r>
              <a:rPr lang="it-IT" altLang="it-IT"/>
              <a:t>l’attributo FamiliariACarico non è elementare, in quanto è costituito da un gruppo di attributi ripetuti dello stesso tipo (i nomi dei familiari). La relazione non è in prima forma normale. La relazione può essere opportunamente convertita in due tabelle:</a:t>
            </a:r>
          </a:p>
          <a:p>
            <a:pPr>
              <a:lnSpc>
                <a:spcPct val="90000"/>
              </a:lnSpc>
            </a:pPr>
            <a:r>
              <a:rPr lang="it-IT" altLang="it-IT" b="1"/>
              <a:t>Dipendenti </a:t>
            </a:r>
            <a:r>
              <a:rPr lang="it-IT" altLang="it-IT"/>
              <a:t>(Matricola, Cognome, Nome, Indirizzo)</a:t>
            </a:r>
          </a:p>
          <a:p>
            <a:pPr>
              <a:lnSpc>
                <a:spcPct val="90000"/>
              </a:lnSpc>
            </a:pPr>
            <a:r>
              <a:rPr lang="it-IT" altLang="it-IT" b="1"/>
              <a:t>Familiari </a:t>
            </a:r>
            <a:r>
              <a:rPr lang="it-IT" altLang="it-IT"/>
              <a:t>(CodiceFam, CognomeFam, NomeFam, MatricolaDip)</a:t>
            </a:r>
          </a:p>
          <a:p>
            <a:pPr>
              <a:lnSpc>
                <a:spcPct val="90000"/>
              </a:lnSpc>
            </a:pPr>
            <a:r>
              <a:rPr lang="it-IT" altLang="it-IT"/>
              <a:t>In questo modo vengono individuati due oggetti distinti, Dipendente e Familiare, fornendo una rappresentazione più precisa della realtà: inoltre risulta più facile aggiungere eventuali nuovi attributi (per esempio, età, sesso, grado di parentela alla relazione Familiari). Anche l’inserimento di un nuovo figlio a carico del dipendente diventa semplice, in quanto viene aggiunta una riga alla tabella Familiari, senza modificare la struttura delle relazioni; inoltre possiamo comunque ritrovare le informazioni sul capofamiglia attraverso un’operazione di congiunzione tra la relazione Dipendenti e la relazione Familiari sull’attributo comune matricola del dipendente.</a:t>
            </a:r>
          </a:p>
          <a:p>
            <a:pPr>
              <a:lnSpc>
                <a:spcPct val="90000"/>
              </a:lnSpc>
            </a:pPr>
            <a:r>
              <a:rPr lang="it-IT" altLang="it-IT"/>
              <a:t>Le forme normali superiori alla prima vengono introdotte per eliminare problemi durante le operazioni di aggiornamento o di cancellazione, evitando l’inconsistenza o la perdita indesiderata di dati.</a:t>
            </a:r>
          </a:p>
          <a:p>
            <a:pPr>
              <a:lnSpc>
                <a:spcPct val="90000"/>
              </a:lnSpc>
            </a:pPr>
            <a:endParaRPr lang="it-IT" altLang="it-IT"/>
          </a:p>
          <a:p>
            <a:pPr>
              <a:lnSpc>
                <a:spcPct val="90000"/>
              </a:lnSpc>
            </a:pPr>
            <a:r>
              <a:rPr lang="it-IT" altLang="it-IT"/>
              <a:t>Pagina 168</a:t>
            </a:r>
          </a:p>
        </p:txBody>
      </p:sp>
    </p:spTree>
    <p:extLst>
      <p:ext uri="{BB962C8B-B14F-4D97-AF65-F5344CB8AC3E}">
        <p14:creationId xmlns:p14="http://schemas.microsoft.com/office/powerpoint/2010/main" val="4265540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C035E6-F0CF-4153-A2A8-CAF687904F63}" type="slidenum">
              <a:rPr lang="it-IT" altLang="it-IT"/>
              <a:pPr/>
              <a:t>16</a:t>
            </a:fld>
            <a:endParaRPr lang="it-IT" altLang="it-IT"/>
          </a:p>
        </p:txBody>
      </p:sp>
      <p:sp>
        <p:nvSpPr>
          <p:cNvPr id="156674" name="Rectangle 2"/>
          <p:cNvSpPr>
            <a:spLocks noGrp="1" noRot="1" noChangeAspect="1" noChangeArrowheads="1" noTextEdit="1"/>
          </p:cNvSpPr>
          <p:nvPr>
            <p:ph type="sldImg"/>
          </p:nvPr>
        </p:nvSpPr>
        <p:spPr>
          <a:xfrm>
            <a:off x="992188" y="796925"/>
            <a:ext cx="5114925" cy="3836988"/>
          </a:xfrm>
          <a:ln/>
        </p:spPr>
      </p:sp>
      <p:sp>
        <p:nvSpPr>
          <p:cNvPr id="156675" name="Rectangle 3"/>
          <p:cNvSpPr>
            <a:spLocks noGrp="1" noChangeArrowheads="1"/>
          </p:cNvSpPr>
          <p:nvPr>
            <p:ph type="body" idx="1"/>
          </p:nvPr>
        </p:nvSpPr>
        <p:spPr/>
        <p:txBody>
          <a:bodyPr/>
          <a:lstStyle/>
          <a:p>
            <a:pPr>
              <a:lnSpc>
                <a:spcPct val="90000"/>
              </a:lnSpc>
            </a:pPr>
            <a:endParaRPr lang="it-IT" altLang="it-IT" sz="900"/>
          </a:p>
          <a:p>
            <a:pPr>
              <a:lnSpc>
                <a:spcPct val="90000"/>
              </a:lnSpc>
            </a:pPr>
            <a:r>
              <a:rPr lang="it-IT" altLang="it-IT" sz="1000"/>
              <a:t>Una relazione è in </a:t>
            </a:r>
            <a:r>
              <a:rPr lang="it-IT" altLang="it-IT" sz="1000" b="1"/>
              <a:t>seconda forma normale </a:t>
            </a:r>
            <a:r>
              <a:rPr lang="it-IT" altLang="it-IT" sz="1000"/>
              <a:t>(</a:t>
            </a:r>
            <a:r>
              <a:rPr lang="it-IT" altLang="it-IT" sz="1000" b="1"/>
              <a:t>2FN</a:t>
            </a:r>
            <a:r>
              <a:rPr lang="it-IT" altLang="it-IT" sz="1000"/>
              <a:t>) quando è in prima forma normale e tutti i suoi attributi non-chiave dipendono dall’intera chiave, cioè non possiede attributi che dipendono soltanto da una parte della chiave. La seconda forma normale elimina la dipendenza parziale degli attributi dalla chiave e riguarda il caso di relazioni con chiavi composte, cioè formate da più attributi.</a:t>
            </a:r>
          </a:p>
          <a:p>
            <a:pPr>
              <a:lnSpc>
                <a:spcPct val="90000"/>
              </a:lnSpc>
            </a:pPr>
            <a:r>
              <a:rPr lang="it-IT" altLang="it-IT" sz="1000"/>
              <a:t>La relazione Inventario definita dallo schema:</a:t>
            </a:r>
          </a:p>
          <a:p>
            <a:pPr>
              <a:lnSpc>
                <a:spcPct val="90000"/>
              </a:lnSpc>
            </a:pPr>
            <a:r>
              <a:rPr lang="it-IT" altLang="it-IT" sz="1000" b="1"/>
              <a:t>Inventario </a:t>
            </a:r>
            <a:r>
              <a:rPr lang="it-IT" altLang="it-IT" sz="1000"/>
              <a:t>(Prodotto, Magazzino, Quantità, IndirizzoMagazzino)</a:t>
            </a:r>
          </a:p>
          <a:p>
            <a:pPr>
              <a:lnSpc>
                <a:spcPct val="90000"/>
              </a:lnSpc>
            </a:pPr>
            <a:r>
              <a:rPr lang="it-IT" altLang="it-IT" sz="1000"/>
              <a:t>non è in seconda forma normale; infatti l’attributo IndirizzoMagazzino dipende funzionalmente dall’attributo Magazzino, che rappresenta una porzione di chiave e non l’intera chiave. La soluzione, come abbiamo visto, consiste nel costruire nuove relazioni, togliendo dalla relazione di partenza gli attributi che dipendono solo parzialmente dalla chiave primaria.</a:t>
            </a:r>
          </a:p>
          <a:p>
            <a:pPr>
              <a:lnSpc>
                <a:spcPct val="90000"/>
              </a:lnSpc>
            </a:pPr>
            <a:r>
              <a:rPr lang="it-IT" altLang="it-IT" sz="1000"/>
              <a:t>La scomposizione inizia costruendo uno schema di relazione che comprende tutti gli attributi presenti nella dipendenza funzionale che viola la seconda forma normale, il determinante della dipendenza funzionale diventa quindi la chiave della nuova relazione:</a:t>
            </a:r>
          </a:p>
          <a:p>
            <a:pPr>
              <a:lnSpc>
                <a:spcPct val="90000"/>
              </a:lnSpc>
            </a:pPr>
            <a:r>
              <a:rPr lang="it-IT" altLang="it-IT" sz="1000"/>
              <a:t>Magazzino → IndirizzoMagazzino</a:t>
            </a:r>
          </a:p>
          <a:p>
            <a:pPr>
              <a:lnSpc>
                <a:spcPct val="90000"/>
              </a:lnSpc>
            </a:pPr>
            <a:r>
              <a:rPr lang="it-IT" altLang="it-IT" sz="1000" b="1"/>
              <a:t>R1 </a:t>
            </a:r>
            <a:r>
              <a:rPr lang="it-IT" altLang="it-IT" sz="1000"/>
              <a:t>(Magazzino, IndirizzoMagazzino)</a:t>
            </a:r>
          </a:p>
          <a:p>
            <a:pPr>
              <a:lnSpc>
                <a:spcPct val="90000"/>
              </a:lnSpc>
            </a:pPr>
            <a:r>
              <a:rPr lang="it-IT" altLang="it-IT" sz="1000"/>
              <a:t>Il passo successivo consiste nel costruire una seconda relazione R2 composta dagli attributi dello schema di partenza privato dell’attributo che dipende parzialmente dalla chiave.</a:t>
            </a:r>
          </a:p>
          <a:p>
            <a:pPr>
              <a:lnSpc>
                <a:spcPct val="90000"/>
              </a:lnSpc>
            </a:pPr>
            <a:r>
              <a:rPr lang="it-IT" altLang="it-IT" sz="1000" b="1"/>
              <a:t>R2 </a:t>
            </a:r>
            <a:r>
              <a:rPr lang="it-IT" altLang="it-IT" sz="1000"/>
              <a:t>(Prodotto, Magazzino, Quantità)</a:t>
            </a:r>
          </a:p>
          <a:p>
            <a:pPr>
              <a:lnSpc>
                <a:spcPct val="90000"/>
              </a:lnSpc>
            </a:pPr>
            <a:r>
              <a:rPr lang="it-IT" altLang="it-IT" sz="1000"/>
              <a:t>Il procedimento viene iterato sino a che tutte le relazioni sono in seconda forma normale (2FN), cioè non ci sono attributi non-chiave che dipendono funzionalmente solo da una parte della chiave.</a:t>
            </a:r>
          </a:p>
          <a:p>
            <a:pPr>
              <a:lnSpc>
                <a:spcPct val="90000"/>
              </a:lnSpc>
            </a:pPr>
            <a:r>
              <a:rPr lang="it-IT" altLang="it-IT" sz="1000"/>
              <a:t>Nel caso discusso in precedenza sono state costruite le due nuove relazioni Inventario e Negozi, ottenute con la proiezione della relazione di partenza sugli attributi degli schemi R2 (Inventario) e, rispettivamente, R1 (Negozi).</a:t>
            </a:r>
          </a:p>
          <a:p>
            <a:pPr>
              <a:lnSpc>
                <a:spcPct val="90000"/>
              </a:lnSpc>
            </a:pPr>
            <a:endParaRPr lang="it-IT" altLang="it-IT" sz="900"/>
          </a:p>
          <a:p>
            <a:pPr>
              <a:lnSpc>
                <a:spcPct val="90000"/>
              </a:lnSpc>
            </a:pPr>
            <a:r>
              <a:rPr lang="it-IT" altLang="it-IT" sz="900"/>
              <a:t>Vedi  pagine: 169</a:t>
            </a:r>
          </a:p>
        </p:txBody>
      </p:sp>
    </p:spTree>
    <p:extLst>
      <p:ext uri="{BB962C8B-B14F-4D97-AF65-F5344CB8AC3E}">
        <p14:creationId xmlns:p14="http://schemas.microsoft.com/office/powerpoint/2010/main" val="13683850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D0C7CE-ADB6-491D-B079-4529E7CF0583}" type="slidenum">
              <a:rPr lang="it-IT" altLang="it-IT"/>
              <a:pPr/>
              <a:t>17</a:t>
            </a:fld>
            <a:endParaRPr lang="it-IT" altLang="it-IT"/>
          </a:p>
        </p:txBody>
      </p:sp>
      <p:sp>
        <p:nvSpPr>
          <p:cNvPr id="291842" name="Rectangle 2"/>
          <p:cNvSpPr>
            <a:spLocks noGrp="1" noRot="1" noChangeAspect="1" noChangeArrowheads="1" noTextEdit="1"/>
          </p:cNvSpPr>
          <p:nvPr>
            <p:ph type="sldImg"/>
          </p:nvPr>
        </p:nvSpPr>
        <p:spPr>
          <a:xfrm>
            <a:off x="992188" y="796925"/>
            <a:ext cx="5114925" cy="3836988"/>
          </a:xfrm>
          <a:ln/>
        </p:spPr>
      </p:sp>
      <p:sp>
        <p:nvSpPr>
          <p:cNvPr id="291843" name="Rectangle 3"/>
          <p:cNvSpPr>
            <a:spLocks noGrp="1" noChangeArrowheads="1"/>
          </p:cNvSpPr>
          <p:nvPr>
            <p:ph type="body" idx="1"/>
          </p:nvPr>
        </p:nvSpPr>
        <p:spPr/>
        <p:txBody>
          <a:bodyPr/>
          <a:lstStyle/>
          <a:p>
            <a:r>
              <a:rPr lang="it-IT" altLang="it-IT"/>
              <a:t>La normalizzazione è un procedimento algoritmico semplice e definito con precisione e quindi, almeno in apparenza, di semplice attuazione. In realtà nasconde un’insidia. L’algoritmo di scomposizione è eseguibile in modo automatico solo dopo avere completato il punto 1 del processo, ovvero dopo avere individuato tutte le dipendenze funzionali nella tabella da normalizzare.</a:t>
            </a:r>
          </a:p>
          <a:p>
            <a:r>
              <a:rPr lang="it-IT" altLang="it-IT"/>
              <a:t>Questo passo, che non è automatizzabile, richiede una precisa conoscenza della realtà che la tabella vuole modellare e rappresenta un problema di complessità paragonabile a quella che si incontra nella costruzione del modello concettuale dei dati.</a:t>
            </a:r>
          </a:p>
        </p:txBody>
      </p:sp>
    </p:spTree>
    <p:extLst>
      <p:ext uri="{BB962C8B-B14F-4D97-AF65-F5344CB8AC3E}">
        <p14:creationId xmlns:p14="http://schemas.microsoft.com/office/powerpoint/2010/main" val="289779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0B2405-BA73-4674-B29C-C2F245EE3ABF}" type="slidenum">
              <a:rPr lang="it-IT" altLang="it-IT"/>
              <a:pPr/>
              <a:t>18</a:t>
            </a:fld>
            <a:endParaRPr lang="it-IT" altLang="it-IT"/>
          </a:p>
        </p:txBody>
      </p:sp>
      <p:sp>
        <p:nvSpPr>
          <p:cNvPr id="293890" name="Rectangle 2"/>
          <p:cNvSpPr>
            <a:spLocks noGrp="1" noRot="1" noChangeAspect="1" noChangeArrowheads="1" noTextEdit="1"/>
          </p:cNvSpPr>
          <p:nvPr>
            <p:ph type="sldImg"/>
          </p:nvPr>
        </p:nvSpPr>
        <p:spPr>
          <a:xfrm>
            <a:off x="992188" y="796925"/>
            <a:ext cx="5114925" cy="3836988"/>
          </a:xfrm>
          <a:ln/>
        </p:spPr>
      </p:sp>
      <p:sp>
        <p:nvSpPr>
          <p:cNvPr id="293891" name="Rectangle 3"/>
          <p:cNvSpPr>
            <a:spLocks noGrp="1" noChangeArrowheads="1"/>
          </p:cNvSpPr>
          <p:nvPr>
            <p:ph type="body" idx="1"/>
          </p:nvPr>
        </p:nvSpPr>
        <p:spPr/>
        <p:txBody>
          <a:bodyPr/>
          <a:lstStyle/>
          <a:p>
            <a:pPr>
              <a:lnSpc>
                <a:spcPct val="90000"/>
              </a:lnSpc>
            </a:pPr>
            <a:r>
              <a:rPr lang="it-IT" altLang="it-IT" sz="900"/>
              <a:t>Si consideri la relazione </a:t>
            </a:r>
            <a:r>
              <a:rPr lang="it-IT" altLang="it-IT" sz="900" b="1"/>
              <a:t>R </a:t>
            </a:r>
            <a:r>
              <a:rPr lang="it-IT" altLang="it-IT" sz="900"/>
              <a:t>il cui schema è una variante di quello di Inventario: </a:t>
            </a:r>
          </a:p>
          <a:p>
            <a:pPr>
              <a:lnSpc>
                <a:spcPct val="90000"/>
              </a:lnSpc>
            </a:pPr>
            <a:r>
              <a:rPr lang="it-IT" altLang="it-IT" sz="900" b="1"/>
              <a:t>R </a:t>
            </a:r>
            <a:r>
              <a:rPr lang="it-IT" altLang="it-IT" sz="900"/>
              <a:t>(Prodotto, Magazzino, Qta, NomeProdotto, IndirizzoMagazzino )</a:t>
            </a:r>
          </a:p>
          <a:p>
            <a:pPr>
              <a:lnSpc>
                <a:spcPct val="90000"/>
              </a:lnSpc>
            </a:pPr>
            <a:r>
              <a:rPr lang="it-IT" altLang="it-IT" sz="900"/>
              <a:t>In </a:t>
            </a:r>
            <a:r>
              <a:rPr lang="it-IT" altLang="it-IT" sz="900" b="1"/>
              <a:t>R </a:t>
            </a:r>
            <a:r>
              <a:rPr lang="it-IT" altLang="it-IT" sz="900"/>
              <a:t>valgono le seguenti dipendenze funzionali:</a:t>
            </a:r>
          </a:p>
          <a:p>
            <a:pPr>
              <a:lnSpc>
                <a:spcPct val="90000"/>
              </a:lnSpc>
            </a:pPr>
            <a:r>
              <a:rPr lang="it-IT" altLang="it-IT" sz="900"/>
              <a:t>1. {Prodotto, Magazzino} → (Qta, Nome Prodotto, IndirizzoMagazzino)</a:t>
            </a:r>
          </a:p>
          <a:p>
            <a:pPr>
              <a:lnSpc>
                <a:spcPct val="90000"/>
              </a:lnSpc>
            </a:pPr>
            <a:r>
              <a:rPr lang="it-IT" altLang="it-IT" sz="900"/>
              <a:t>2. Prodotto → Nome Prodotto</a:t>
            </a:r>
          </a:p>
          <a:p>
            <a:pPr>
              <a:lnSpc>
                <a:spcPct val="90000"/>
              </a:lnSpc>
            </a:pPr>
            <a:r>
              <a:rPr lang="it-IT" altLang="it-IT" sz="900"/>
              <a:t>3. Magazzino → IndirizzoMagazzino</a:t>
            </a:r>
          </a:p>
          <a:p>
            <a:pPr>
              <a:lnSpc>
                <a:spcPct val="90000"/>
              </a:lnSpc>
            </a:pPr>
            <a:r>
              <a:rPr lang="it-IT" altLang="it-IT" sz="900"/>
              <a:t>Si osserva che: { Prodotto, Magazzino} è una chiave di </a:t>
            </a:r>
            <a:r>
              <a:rPr lang="it-IT" altLang="it-IT" sz="900" b="1"/>
              <a:t>R </a:t>
            </a:r>
            <a:r>
              <a:rPr lang="it-IT" altLang="it-IT" sz="900"/>
              <a:t>in quanto, per effetto della dipendenza funzionale 1, è un determinate per tutti gli attributi di </a:t>
            </a:r>
            <a:r>
              <a:rPr lang="it-IT" altLang="it-IT" sz="900" b="1"/>
              <a:t>R </a:t>
            </a:r>
            <a:r>
              <a:rPr lang="it-IT" altLang="it-IT" sz="900"/>
              <a:t>e che, inoltre, </a:t>
            </a:r>
            <a:r>
              <a:rPr lang="it-IT" altLang="it-IT" sz="900" b="1"/>
              <a:t>R </a:t>
            </a:r>
            <a:r>
              <a:rPr lang="it-IT" altLang="it-IT" sz="900"/>
              <a:t>non è in 2FN a causa della dipendenza funzionale 2, in quanto NomeProdotto dipende solo parzialmente dalla chiave e non dall’intera chiave. Si osserva che anche la dipendenza funzionale 3 rappresenta una violazione alla 2FN, perché l’attributo Magazzino, che non è l’intera chiave di </a:t>
            </a:r>
            <a:r>
              <a:rPr lang="it-IT" altLang="it-IT" sz="900" b="1"/>
              <a:t>R</a:t>
            </a:r>
            <a:r>
              <a:rPr lang="it-IT" altLang="it-IT" sz="900"/>
              <a:t>, è determinante di IndirizzoMagazzino.</a:t>
            </a:r>
          </a:p>
          <a:p>
            <a:pPr>
              <a:lnSpc>
                <a:spcPct val="90000"/>
              </a:lnSpc>
            </a:pPr>
            <a:r>
              <a:rPr lang="it-IT" altLang="it-IT" sz="900"/>
              <a:t>Il processo di normalizzazione inizia considerando una delle dipendenze funzionali che violano le regole della normalizzazione: scegliamo la dipendenza funzionale 2. Si costruisce una tabella </a:t>
            </a:r>
            <a:r>
              <a:rPr lang="it-IT" altLang="it-IT" sz="900" b="1"/>
              <a:t>R1 </a:t>
            </a:r>
            <a:r>
              <a:rPr lang="it-IT" altLang="it-IT" sz="900"/>
              <a:t>con tutti gli attributi della dipendenza funzionale 2, secondo la quale Prodotto è chiave per </a:t>
            </a:r>
            <a:r>
              <a:rPr lang="it-IT" altLang="it-IT" sz="900" b="1"/>
              <a:t>R1</a:t>
            </a:r>
            <a:r>
              <a:rPr lang="it-IT" altLang="it-IT" sz="900"/>
              <a:t>. Da </a:t>
            </a:r>
            <a:r>
              <a:rPr lang="it-IT" altLang="it-IT" sz="900" b="1"/>
              <a:t>R </a:t>
            </a:r>
            <a:r>
              <a:rPr lang="it-IT" altLang="it-IT" sz="900"/>
              <a:t>si rimuovono poi tutti gli attributi che sono determinati funzionalmente da Prodotto, cioè il solo attributo NomeProdotto. Si ottengono così le relazioni: </a:t>
            </a:r>
          </a:p>
          <a:p>
            <a:pPr>
              <a:lnSpc>
                <a:spcPct val="90000"/>
              </a:lnSpc>
            </a:pPr>
            <a:r>
              <a:rPr lang="it-IT" altLang="it-IT" sz="900" b="1"/>
              <a:t>R1 </a:t>
            </a:r>
            <a:r>
              <a:rPr lang="it-IT" altLang="it-IT" sz="900"/>
              <a:t>(Prodotto, NomeProdotto)</a:t>
            </a:r>
          </a:p>
          <a:p>
            <a:pPr>
              <a:lnSpc>
                <a:spcPct val="90000"/>
              </a:lnSpc>
            </a:pPr>
            <a:r>
              <a:rPr lang="it-IT" altLang="it-IT" sz="900" b="1"/>
              <a:t>R </a:t>
            </a:r>
            <a:r>
              <a:rPr lang="it-IT" altLang="it-IT" sz="900"/>
              <a:t>(Prodotto, Magazzino, Qta, IndirizzoMagazzino)</a:t>
            </a:r>
          </a:p>
          <a:p>
            <a:pPr>
              <a:lnSpc>
                <a:spcPct val="90000"/>
              </a:lnSpc>
            </a:pPr>
            <a:r>
              <a:rPr lang="it-IT" altLang="it-IT" sz="900"/>
              <a:t>Il processo di normalizzazione prosegue considerando la dipendenza funzionale 3, per effetto della quale </a:t>
            </a:r>
            <a:r>
              <a:rPr lang="it-IT" altLang="it-IT" sz="900" b="1"/>
              <a:t>R </a:t>
            </a:r>
            <a:r>
              <a:rPr lang="it-IT" altLang="it-IT" sz="900"/>
              <a:t>non è in 2FN. Procedendo come al passo precedente </a:t>
            </a:r>
            <a:r>
              <a:rPr lang="it-IT" altLang="it-IT" sz="900" b="1"/>
              <a:t>R </a:t>
            </a:r>
            <a:r>
              <a:rPr lang="it-IT" altLang="it-IT" sz="900"/>
              <a:t>si scompone in: </a:t>
            </a:r>
          </a:p>
          <a:p>
            <a:pPr>
              <a:lnSpc>
                <a:spcPct val="90000"/>
              </a:lnSpc>
            </a:pPr>
            <a:r>
              <a:rPr lang="it-IT" altLang="it-IT" sz="900" b="1"/>
              <a:t>R2 </a:t>
            </a:r>
            <a:r>
              <a:rPr lang="it-IT" altLang="it-IT" sz="900"/>
              <a:t>(Magazzino, IndirizzoMagazzino)</a:t>
            </a:r>
          </a:p>
          <a:p>
            <a:pPr>
              <a:lnSpc>
                <a:spcPct val="90000"/>
              </a:lnSpc>
            </a:pPr>
            <a:r>
              <a:rPr lang="it-IT" altLang="it-IT" sz="900" b="1"/>
              <a:t>R </a:t>
            </a:r>
            <a:r>
              <a:rPr lang="it-IT" altLang="it-IT" sz="900"/>
              <a:t>(Prodotto, Magazzino, Qta)</a:t>
            </a:r>
          </a:p>
          <a:p>
            <a:pPr>
              <a:lnSpc>
                <a:spcPct val="90000"/>
              </a:lnSpc>
            </a:pPr>
            <a:r>
              <a:rPr lang="it-IT" altLang="it-IT" sz="900"/>
              <a:t>Complessivamente la relazione di partenza:</a:t>
            </a:r>
          </a:p>
          <a:p>
            <a:pPr>
              <a:lnSpc>
                <a:spcPct val="90000"/>
              </a:lnSpc>
            </a:pPr>
            <a:r>
              <a:rPr lang="it-IT" altLang="it-IT" sz="900" b="1"/>
              <a:t>R </a:t>
            </a:r>
            <a:r>
              <a:rPr lang="it-IT" altLang="it-IT" sz="900"/>
              <a:t>(Prodotto, Magazzino, Qta, NomeProdotto, IndirizzoMagazzino )</a:t>
            </a:r>
          </a:p>
          <a:p>
            <a:pPr>
              <a:lnSpc>
                <a:spcPct val="90000"/>
              </a:lnSpc>
            </a:pPr>
            <a:r>
              <a:rPr lang="it-IT" altLang="it-IT" sz="900"/>
              <a:t>è stata scomposta in:</a:t>
            </a:r>
          </a:p>
          <a:p>
            <a:pPr>
              <a:lnSpc>
                <a:spcPct val="90000"/>
              </a:lnSpc>
            </a:pPr>
            <a:r>
              <a:rPr lang="it-IT" altLang="it-IT" sz="900" b="1"/>
              <a:t>R1 </a:t>
            </a:r>
            <a:r>
              <a:rPr lang="it-IT" altLang="it-IT" sz="900"/>
              <a:t>(Prodotto, NomeProdotto )</a:t>
            </a:r>
          </a:p>
          <a:p>
            <a:pPr>
              <a:lnSpc>
                <a:spcPct val="90000"/>
              </a:lnSpc>
            </a:pPr>
            <a:r>
              <a:rPr lang="it-IT" altLang="it-IT" sz="900" b="1"/>
              <a:t>R2 </a:t>
            </a:r>
            <a:r>
              <a:rPr lang="it-IT" altLang="it-IT" sz="900"/>
              <a:t>(Magazzino, IndirizzoMagazzino)</a:t>
            </a:r>
          </a:p>
          <a:p>
            <a:pPr>
              <a:lnSpc>
                <a:spcPct val="90000"/>
              </a:lnSpc>
            </a:pPr>
            <a:r>
              <a:rPr lang="it-IT" altLang="it-IT" sz="900" b="1"/>
              <a:t>R </a:t>
            </a:r>
            <a:r>
              <a:rPr lang="it-IT" altLang="it-IT" sz="900"/>
              <a:t>(Prodotto, Magazzino, Qta)</a:t>
            </a:r>
            <a:endParaRPr lang="it-IT" altLang="it-IT" sz="800"/>
          </a:p>
          <a:p>
            <a:pPr>
              <a:lnSpc>
                <a:spcPct val="90000"/>
              </a:lnSpc>
            </a:pPr>
            <a:endParaRPr lang="it-IT" altLang="it-IT" sz="800"/>
          </a:p>
          <a:p>
            <a:pPr>
              <a:lnSpc>
                <a:spcPct val="90000"/>
              </a:lnSpc>
            </a:pPr>
            <a:r>
              <a:rPr lang="it-IT" altLang="it-IT" sz="800"/>
              <a:t>Vedi  pagine: 170</a:t>
            </a:r>
          </a:p>
        </p:txBody>
      </p:sp>
    </p:spTree>
    <p:extLst>
      <p:ext uri="{BB962C8B-B14F-4D97-AF65-F5344CB8AC3E}">
        <p14:creationId xmlns:p14="http://schemas.microsoft.com/office/powerpoint/2010/main" val="245460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AAF3F9-FB46-4D77-90B9-60708C012F64}" type="slidenum">
              <a:rPr lang="it-IT" altLang="it-IT"/>
              <a:pPr/>
              <a:t>19</a:t>
            </a:fld>
            <a:endParaRPr lang="it-IT" altLang="it-IT"/>
          </a:p>
        </p:txBody>
      </p:sp>
      <p:sp>
        <p:nvSpPr>
          <p:cNvPr id="295938" name="Rectangle 2"/>
          <p:cNvSpPr>
            <a:spLocks noGrp="1" noRot="1" noChangeAspect="1" noChangeArrowheads="1" noTextEdit="1"/>
          </p:cNvSpPr>
          <p:nvPr>
            <p:ph type="sldImg"/>
          </p:nvPr>
        </p:nvSpPr>
        <p:spPr>
          <a:xfrm>
            <a:off x="992188" y="796925"/>
            <a:ext cx="5114925" cy="3836988"/>
          </a:xfrm>
          <a:ln/>
        </p:spPr>
      </p:sp>
      <p:sp>
        <p:nvSpPr>
          <p:cNvPr id="295939" name="Rectangle 3"/>
          <p:cNvSpPr>
            <a:spLocks noGrp="1" noChangeArrowheads="1"/>
          </p:cNvSpPr>
          <p:nvPr>
            <p:ph type="body" idx="1"/>
          </p:nvPr>
        </p:nvSpPr>
        <p:spPr/>
        <p:txBody>
          <a:bodyPr/>
          <a:lstStyle/>
          <a:p>
            <a:pPr>
              <a:lnSpc>
                <a:spcPct val="90000"/>
              </a:lnSpc>
            </a:pPr>
            <a:r>
              <a:rPr lang="it-IT" altLang="it-IT" sz="900"/>
              <a:t>Per esempio si consideri la gestione anagrafica di un’associazione di studenti di scuole diverse. Le informazioni più importanti sono rappresentate con la seguente relazione:</a:t>
            </a:r>
          </a:p>
          <a:p>
            <a:pPr>
              <a:lnSpc>
                <a:spcPct val="90000"/>
              </a:lnSpc>
            </a:pPr>
            <a:r>
              <a:rPr lang="it-IT" altLang="it-IT" sz="900" b="1"/>
              <a:t>Studenti </a:t>
            </a:r>
            <a:r>
              <a:rPr lang="it-IT" altLang="it-IT" sz="900"/>
              <a:t>(Nome, Scuola, TelefonoScuola)</a:t>
            </a:r>
          </a:p>
          <a:p>
            <a:pPr>
              <a:lnSpc>
                <a:spcPct val="90000"/>
              </a:lnSpc>
            </a:pPr>
            <a:r>
              <a:rPr lang="it-IT" altLang="it-IT" sz="900"/>
              <a:t>Applichiamo l’algoritmo di scomposizione alla relazione Studenti. Nella tabella in esame valgono</a:t>
            </a:r>
          </a:p>
          <a:p>
            <a:pPr>
              <a:lnSpc>
                <a:spcPct val="90000"/>
              </a:lnSpc>
            </a:pPr>
            <a:r>
              <a:rPr lang="it-IT" altLang="it-IT" sz="900"/>
              <a:t>le seguenti dipendenze funzionali:</a:t>
            </a:r>
          </a:p>
          <a:p>
            <a:pPr>
              <a:lnSpc>
                <a:spcPct val="90000"/>
              </a:lnSpc>
            </a:pPr>
            <a:r>
              <a:rPr lang="it-IT" altLang="it-IT" sz="900"/>
              <a:t>1. Nome → (Scuola, telefono Scuola)</a:t>
            </a:r>
          </a:p>
          <a:p>
            <a:pPr>
              <a:lnSpc>
                <a:spcPct val="90000"/>
              </a:lnSpc>
            </a:pPr>
            <a:r>
              <a:rPr lang="it-IT" altLang="it-IT" sz="900"/>
              <a:t>2. Scuola → TelefonoScuola</a:t>
            </a:r>
          </a:p>
          <a:p>
            <a:pPr>
              <a:lnSpc>
                <a:spcPct val="90000"/>
              </a:lnSpc>
            </a:pPr>
            <a:r>
              <a:rPr lang="it-IT" altLang="it-IT" sz="900"/>
              <a:t>La dipendenza funzionale 2 è evidente: nota la scuola è perfettamente definito il valore dell’attributo con il numero di telefono. La dipendenza funzionale 1. è basata sul fatto che partendo dal nome di uno studente se ne conosce la scuola di appartenenza e quindi (transitivamente) anche il relativo numero di telefono. La dipendenza funzionale 1 conferma il fatto che l’attributo Nome sia una chiave per Studenti. La relazione Studenti non è in terza forma normale a causa della seconda dipendenza funzionale, in quanto l’attributo TelefonoScuola dipende transitivamente (e non direttamente) da una chiave (Nome). In modo analogo a quanto visto per la seconda forma normale, anche in questo caso si possono avere anomalie nell’aggiornamento e inconsistenza dei dati per il fatto che il telefono della scuola è ripetuto per ogni studente appartenente a quella scuola. </a:t>
            </a:r>
          </a:p>
          <a:p>
            <a:pPr>
              <a:lnSpc>
                <a:spcPct val="90000"/>
              </a:lnSpc>
            </a:pPr>
            <a:r>
              <a:rPr lang="it-IT" altLang="it-IT" sz="900"/>
              <a:t>La normalizzazione in 3FN si ottiene applicando l’algoritmo di scomposizione. Identificata la dipendenza funzionale che viola le regole di normalizzazione si costruisce una relazione con tutti gli attributi della dipendenza funzionale in esame, cioè la dipendenza funzionale 2, e con chiave Scuola:</a:t>
            </a:r>
          </a:p>
          <a:p>
            <a:pPr>
              <a:lnSpc>
                <a:spcPct val="90000"/>
              </a:lnSpc>
            </a:pPr>
            <a:r>
              <a:rPr lang="it-IT" altLang="it-IT" sz="900" b="1"/>
              <a:t>Istituti </a:t>
            </a:r>
            <a:r>
              <a:rPr lang="it-IT" altLang="it-IT" sz="900"/>
              <a:t>(Scuola, TelefonoScuola)</a:t>
            </a:r>
          </a:p>
          <a:p>
            <a:pPr>
              <a:lnSpc>
                <a:spcPct val="90000"/>
              </a:lnSpc>
            </a:pPr>
            <a:r>
              <a:rPr lang="it-IT" altLang="it-IT" sz="900"/>
              <a:t>E una seconda relazione è ottenuta eliminando da Studenti l’unico attributo determinato da Scuola, cioè TelefonoScuola.</a:t>
            </a:r>
          </a:p>
          <a:p>
            <a:pPr>
              <a:lnSpc>
                <a:spcPct val="90000"/>
              </a:lnSpc>
            </a:pPr>
            <a:r>
              <a:rPr lang="it-IT" altLang="it-IT" sz="900" b="1"/>
              <a:t>Studenti </a:t>
            </a:r>
            <a:r>
              <a:rPr lang="it-IT" altLang="it-IT" sz="900"/>
              <a:t>(Nome, Scuola)</a:t>
            </a:r>
          </a:p>
          <a:p>
            <a:pPr>
              <a:lnSpc>
                <a:spcPct val="90000"/>
              </a:lnSpc>
            </a:pPr>
            <a:r>
              <a:rPr lang="it-IT" altLang="it-IT" sz="900"/>
              <a:t>Il procedimento termina perchè non ci sono altre dipendenze funzionali che violano le regole di normalizzazione. Si osservi che nella tabella Studenti normalizzata l’attributo Scuola è una chiave esterna associata alla chiave primaria della di Istituti. Sulla base di questa osservazione è possibile descrivere il l’algoritmo di scomposizione in modo differente: costruito uno schema di relazione con tutti gli attributi della dipendenza funzionale che viola le regole di normalizzazione,si costruisce un secondo schema di tabellla eliminando dallo schema di partenza tutti gli attributi della dipendenza funzionale, ma aggiungendo agli attributi rimasti, come chiave esterna, il determinante delle dipendenza funzionale. In ogni caso si è scomposto lo schema della relazione di partenza nella coppia di relazioni:</a:t>
            </a:r>
          </a:p>
          <a:p>
            <a:pPr>
              <a:lnSpc>
                <a:spcPct val="90000"/>
              </a:lnSpc>
            </a:pPr>
            <a:r>
              <a:rPr lang="it-IT" altLang="it-IT" sz="800"/>
              <a:t>Vedi  pagine: 171 172</a:t>
            </a:r>
          </a:p>
        </p:txBody>
      </p:sp>
    </p:spTree>
    <p:extLst>
      <p:ext uri="{BB962C8B-B14F-4D97-AF65-F5344CB8AC3E}">
        <p14:creationId xmlns:p14="http://schemas.microsoft.com/office/powerpoint/2010/main" val="572914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ADB47C-7CBF-4A36-A2C8-6E6D3BF8ABDC}" type="slidenum">
              <a:rPr lang="it-IT" altLang="it-IT"/>
              <a:pPr/>
              <a:t>2</a:t>
            </a:fld>
            <a:endParaRPr lang="it-IT" altLang="it-IT"/>
          </a:p>
        </p:txBody>
      </p:sp>
      <p:sp>
        <p:nvSpPr>
          <p:cNvPr id="234498" name="Rectangle 2"/>
          <p:cNvSpPr>
            <a:spLocks noGrp="1" noRot="1" noChangeAspect="1" noChangeArrowheads="1" noTextEdit="1"/>
          </p:cNvSpPr>
          <p:nvPr>
            <p:ph type="sldImg"/>
          </p:nvPr>
        </p:nvSpPr>
        <p:spPr>
          <a:xfrm>
            <a:off x="992188" y="796925"/>
            <a:ext cx="5114925" cy="3836988"/>
          </a:xfrm>
          <a:ln/>
        </p:spPr>
      </p:sp>
      <p:sp>
        <p:nvSpPr>
          <p:cNvPr id="234499"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21552777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D7501B-C381-4719-BBB0-87742743EF44}" type="slidenum">
              <a:rPr lang="it-IT" altLang="it-IT"/>
              <a:pPr/>
              <a:t>20</a:t>
            </a:fld>
            <a:endParaRPr lang="it-IT" altLang="it-IT"/>
          </a:p>
        </p:txBody>
      </p:sp>
      <p:sp>
        <p:nvSpPr>
          <p:cNvPr id="297986" name="Rectangle 2"/>
          <p:cNvSpPr>
            <a:spLocks noGrp="1" noRot="1" noChangeAspect="1" noChangeArrowheads="1" noTextEdit="1"/>
          </p:cNvSpPr>
          <p:nvPr>
            <p:ph type="sldImg"/>
          </p:nvPr>
        </p:nvSpPr>
        <p:spPr>
          <a:xfrm>
            <a:off x="992188" y="796925"/>
            <a:ext cx="5114925" cy="3836988"/>
          </a:xfrm>
          <a:ln/>
        </p:spPr>
      </p:sp>
      <p:sp>
        <p:nvSpPr>
          <p:cNvPr id="297987" name="Rectangle 3"/>
          <p:cNvSpPr>
            <a:spLocks noGrp="1" noChangeArrowheads="1"/>
          </p:cNvSpPr>
          <p:nvPr>
            <p:ph type="body" idx="1"/>
          </p:nvPr>
        </p:nvSpPr>
        <p:spPr/>
        <p:txBody>
          <a:bodyPr/>
          <a:lstStyle/>
          <a:p>
            <a:pPr>
              <a:lnSpc>
                <a:spcPct val="80000"/>
              </a:lnSpc>
            </a:pPr>
            <a:r>
              <a:rPr lang="it-IT" altLang="it-IT"/>
              <a:t>Come ulteriore esempio si consideri la tabella Dipendenti di schema:</a:t>
            </a:r>
          </a:p>
          <a:p>
            <a:pPr>
              <a:lnSpc>
                <a:spcPct val="80000"/>
              </a:lnSpc>
            </a:pPr>
            <a:r>
              <a:rPr lang="it-IT" altLang="it-IT" b="1"/>
              <a:t>Dipendenti</a:t>
            </a:r>
            <a:r>
              <a:rPr lang="it-IT" altLang="it-IT"/>
              <a:t>(Matricola, Cognome, Nome, CodReparto, NomeReparto, CodiceCittà, NomeCittà)</a:t>
            </a:r>
          </a:p>
          <a:p>
            <a:pPr>
              <a:lnSpc>
                <a:spcPct val="80000"/>
              </a:lnSpc>
            </a:pPr>
            <a:r>
              <a:rPr lang="it-IT" altLang="it-IT"/>
              <a:t>dove si suppongono valide le seguenti dipendenze funzionali:</a:t>
            </a:r>
          </a:p>
          <a:p>
            <a:pPr>
              <a:lnSpc>
                <a:spcPct val="80000"/>
              </a:lnSpc>
            </a:pPr>
            <a:r>
              <a:rPr lang="it-IT" altLang="it-IT"/>
              <a:t>1. Matricola → (Cognome, Nome, CodReparto, NomeReparto, CodiceCittà, NomeCittà)</a:t>
            </a:r>
          </a:p>
          <a:p>
            <a:pPr>
              <a:lnSpc>
                <a:spcPct val="80000"/>
              </a:lnSpc>
            </a:pPr>
            <a:r>
              <a:rPr lang="it-IT" altLang="it-IT"/>
              <a:t>2. CodReparto → NomeReparto</a:t>
            </a:r>
          </a:p>
          <a:p>
            <a:pPr>
              <a:lnSpc>
                <a:spcPct val="80000"/>
              </a:lnSpc>
            </a:pPr>
            <a:r>
              <a:rPr lang="it-IT" altLang="it-IT"/>
              <a:t>3. CodiceCittà → NomeCittà</a:t>
            </a:r>
          </a:p>
          <a:p>
            <a:pPr>
              <a:lnSpc>
                <a:spcPct val="80000"/>
              </a:lnSpc>
            </a:pPr>
            <a:r>
              <a:rPr lang="it-IT" altLang="it-IT"/>
              <a:t>In base alla dipendenza funzionale 1 si può affermare che Matricola è una chiave per Dipendenti</a:t>
            </a:r>
            <a:r>
              <a:rPr lang="it-IT" altLang="it-IT" b="1"/>
              <a:t>, </a:t>
            </a:r>
            <a:r>
              <a:rPr lang="it-IT" altLang="it-IT"/>
              <a:t>mentre le dipendenze funzionali 2 e 3 sono indicative di due violazioni alla 3FN perché sia NomeReparto che NomeCittà dipendono transitivamente, e non direttamente, da una chiave. Applichiamo l’algoritmo di scomposizione alla relazione Dipendenti partendo dalla dipendenza funzionale 2, ottenendo:</a:t>
            </a:r>
          </a:p>
          <a:p>
            <a:pPr>
              <a:lnSpc>
                <a:spcPct val="80000"/>
              </a:lnSpc>
            </a:pPr>
            <a:r>
              <a:rPr lang="it-IT" altLang="it-IT" b="1"/>
              <a:t>Reparti </a:t>
            </a:r>
            <a:r>
              <a:rPr lang="it-IT" altLang="it-IT"/>
              <a:t>(CodReparto, Nome Reparto)</a:t>
            </a:r>
          </a:p>
          <a:p>
            <a:pPr>
              <a:lnSpc>
                <a:spcPct val="80000"/>
              </a:lnSpc>
            </a:pPr>
            <a:r>
              <a:rPr lang="it-IT" altLang="it-IT" b="1"/>
              <a:t>Dipendenti </a:t>
            </a:r>
            <a:r>
              <a:rPr lang="it-IT" altLang="it-IT"/>
              <a:t>(Matricola, Cognome, Nome, CodReparto, CodiceCittà, NomeCittà)</a:t>
            </a:r>
          </a:p>
          <a:p>
            <a:pPr>
              <a:lnSpc>
                <a:spcPct val="80000"/>
              </a:lnSpc>
            </a:pPr>
            <a:r>
              <a:rPr lang="it-IT" altLang="it-IT"/>
              <a:t>Il nuovo schema di Dipendenti non è ancora in 3FN a causa delle dipendenza funzionale 3. L’ulteriore scomposizione di Dipendenti produce uno schema di relazione di nome Città e la versione finale dello schema di Dipendenti:</a:t>
            </a:r>
          </a:p>
          <a:p>
            <a:pPr>
              <a:lnSpc>
                <a:spcPct val="80000"/>
              </a:lnSpc>
            </a:pPr>
            <a:r>
              <a:rPr lang="it-IT" altLang="it-IT" b="1"/>
              <a:t>Reparti </a:t>
            </a:r>
            <a:r>
              <a:rPr lang="it-IT" altLang="it-IT"/>
              <a:t>(CodReparto, Nome Reparto)</a:t>
            </a:r>
          </a:p>
          <a:p>
            <a:pPr>
              <a:lnSpc>
                <a:spcPct val="80000"/>
              </a:lnSpc>
            </a:pPr>
            <a:r>
              <a:rPr lang="it-IT" altLang="it-IT" b="1"/>
              <a:t>Città </a:t>
            </a:r>
            <a:r>
              <a:rPr lang="it-IT" altLang="it-IT"/>
              <a:t>(CodiceCittà, NomeCittà)</a:t>
            </a:r>
          </a:p>
          <a:p>
            <a:pPr>
              <a:lnSpc>
                <a:spcPct val="80000"/>
              </a:lnSpc>
            </a:pPr>
            <a:r>
              <a:rPr lang="it-IT" altLang="it-IT" b="1"/>
              <a:t>Dipendenti </a:t>
            </a:r>
            <a:r>
              <a:rPr lang="it-IT" altLang="it-IT"/>
              <a:t>(Matricola, Cognome, Nome, CodReparto, CodiceCittà)</a:t>
            </a:r>
          </a:p>
          <a:p>
            <a:pPr>
              <a:lnSpc>
                <a:spcPct val="80000"/>
              </a:lnSpc>
            </a:pPr>
            <a:r>
              <a:rPr lang="it-IT" altLang="it-IT"/>
              <a:t>Il procedimento termina perché non ci sono più dipendenze funzionali che violano le regole di normalizzazione.</a:t>
            </a:r>
          </a:p>
          <a:p>
            <a:pPr>
              <a:lnSpc>
                <a:spcPct val="80000"/>
              </a:lnSpc>
            </a:pPr>
            <a:endParaRPr lang="it-IT" altLang="it-IT" sz="800"/>
          </a:p>
          <a:p>
            <a:pPr>
              <a:lnSpc>
                <a:spcPct val="80000"/>
              </a:lnSpc>
            </a:pPr>
            <a:r>
              <a:rPr lang="it-IT" altLang="it-IT" sz="800"/>
              <a:t>Vedi  pagine: 173</a:t>
            </a:r>
          </a:p>
        </p:txBody>
      </p:sp>
    </p:spTree>
    <p:extLst>
      <p:ext uri="{BB962C8B-B14F-4D97-AF65-F5344CB8AC3E}">
        <p14:creationId xmlns:p14="http://schemas.microsoft.com/office/powerpoint/2010/main" val="1477956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6EF783-D240-4075-B4C3-62EC00C5F4A6}" type="slidenum">
              <a:rPr lang="it-IT" altLang="it-IT"/>
              <a:pPr/>
              <a:t>3</a:t>
            </a:fld>
            <a:endParaRPr lang="it-IT" altLang="it-IT"/>
          </a:p>
        </p:txBody>
      </p:sp>
      <p:sp>
        <p:nvSpPr>
          <p:cNvPr id="152578" name="Rectangle 2"/>
          <p:cNvSpPr>
            <a:spLocks noGrp="1" noRot="1" noChangeAspect="1" noChangeArrowheads="1" noTextEdit="1"/>
          </p:cNvSpPr>
          <p:nvPr>
            <p:ph type="sldImg"/>
          </p:nvPr>
        </p:nvSpPr>
        <p:spPr>
          <a:xfrm>
            <a:off x="992188" y="796925"/>
            <a:ext cx="5114925" cy="3836988"/>
          </a:xfrm>
          <a:ln/>
        </p:spPr>
      </p:sp>
      <p:sp>
        <p:nvSpPr>
          <p:cNvPr id="152579" name="Rectangle 3"/>
          <p:cNvSpPr>
            <a:spLocks noGrp="1" noChangeArrowheads="1"/>
          </p:cNvSpPr>
          <p:nvPr>
            <p:ph type="body" idx="1"/>
          </p:nvPr>
        </p:nvSpPr>
        <p:spPr/>
        <p:txBody>
          <a:bodyPr/>
          <a:lstStyle/>
          <a:p>
            <a:r>
              <a:rPr lang="it-IT" altLang="it-IT"/>
              <a:t>Nella definizione dei concetti fondamentali del modello relazionale è già stata presentata una regola di integrità sui dati, l’integrità sull’entità o vincolo di chiave, che non consente valori nulli e valori duplicati per la chiave. Il modello relazionale possiede altre regole di integrità dei dati e, in particolare, sussistono vincoli di tupla e vincoli d’integrità referenziale.</a:t>
            </a:r>
          </a:p>
          <a:p>
            <a:r>
              <a:rPr lang="it-IT" altLang="it-IT"/>
              <a:t>Le tabelle in figura raccolgono le informazioni su alcuni studenti di un distretto scolastico che raggruppa diverse scuole. Gli studenti del distretto sono identificati per mezzo dell’attributo Matricola e le diverse scuole dal valore dei rispettivi codici.</a:t>
            </a:r>
            <a:endParaRPr lang="it-IT" altLang="it-IT" b="1"/>
          </a:p>
          <a:p>
            <a:endParaRPr lang="it-IT" altLang="it-IT" b="1"/>
          </a:p>
          <a:p>
            <a:r>
              <a:rPr lang="it-IT" altLang="it-IT"/>
              <a:t>Osserviamo le due tabelle Studenti e Scuole; in esse sono stati evidenziati alcuni dati che invalidano i corrispondenti record. Non è nota la scuola frequentata dallo studente di matricola 768, la data di nascita di Rossi è assurda, lo studente Bruni frequenta una scuola di codice inesistente nella tabella Scuole. All’istituto Galvani non è abbinato alcun valore della chiave e, di conseguenza, non è possibile collegarlo con gli studenti che lo frequentano.</a:t>
            </a:r>
          </a:p>
          <a:p>
            <a:r>
              <a:rPr lang="it-IT" altLang="it-IT"/>
              <a:t>Per prevenire situazioni di questo tipo sono state definite opportune regole di </a:t>
            </a:r>
            <a:r>
              <a:rPr lang="it-IT" altLang="it-IT" b="1"/>
              <a:t>integrità dei dati </a:t>
            </a:r>
          </a:p>
          <a:p>
            <a:endParaRPr lang="it-IT" altLang="it-IT" b="1"/>
          </a:p>
          <a:p>
            <a:r>
              <a:rPr lang="it-IT" altLang="it-IT" b="1"/>
              <a:t>Pagina 173 174</a:t>
            </a:r>
          </a:p>
        </p:txBody>
      </p:sp>
    </p:spTree>
    <p:extLst>
      <p:ext uri="{BB962C8B-B14F-4D97-AF65-F5344CB8AC3E}">
        <p14:creationId xmlns:p14="http://schemas.microsoft.com/office/powerpoint/2010/main" val="1163067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22C9FE-A01F-4FF7-B427-9AB7C704373E}" type="slidenum">
              <a:rPr lang="it-IT" altLang="it-IT"/>
              <a:pPr/>
              <a:t>4</a:t>
            </a:fld>
            <a:endParaRPr lang="it-IT" altLang="it-IT"/>
          </a:p>
        </p:txBody>
      </p:sp>
      <p:sp>
        <p:nvSpPr>
          <p:cNvPr id="150530" name="Rectangle 2"/>
          <p:cNvSpPr>
            <a:spLocks noGrp="1" noRot="1" noChangeAspect="1" noChangeArrowheads="1" noTextEdit="1"/>
          </p:cNvSpPr>
          <p:nvPr>
            <p:ph type="sldImg"/>
          </p:nvPr>
        </p:nvSpPr>
        <p:spPr>
          <a:xfrm>
            <a:off x="992188" y="796925"/>
            <a:ext cx="5114925" cy="3836988"/>
          </a:xfrm>
          <a:ln/>
        </p:spPr>
      </p:sp>
      <p:sp>
        <p:nvSpPr>
          <p:cNvPr id="150531" name="Rectangle 3"/>
          <p:cNvSpPr>
            <a:spLocks noGrp="1" noChangeArrowheads="1"/>
          </p:cNvSpPr>
          <p:nvPr>
            <p:ph type="body" idx="1"/>
          </p:nvPr>
        </p:nvSpPr>
        <p:spPr/>
        <p:txBody>
          <a:bodyPr/>
          <a:lstStyle/>
          <a:p>
            <a:pPr>
              <a:lnSpc>
                <a:spcPct val="90000"/>
              </a:lnSpc>
            </a:pPr>
            <a:r>
              <a:rPr lang="it-IT" altLang="it-IT"/>
              <a:t>Per prevenire situazioni di questo tipo sono state definite opportune regole di </a:t>
            </a:r>
            <a:r>
              <a:rPr lang="it-IT" altLang="it-IT" b="1"/>
              <a:t>integrità sui dati </a:t>
            </a:r>
            <a:r>
              <a:rPr lang="it-IT" altLang="it-IT"/>
              <a:t>fra le quali ricordiamo la già citata integrità di chiave che impedisce la presenza di una riga con valore nullo della chiave. Si noti che è proprio questa la regola d’integrità violata in Scuole.</a:t>
            </a:r>
          </a:p>
          <a:p>
            <a:pPr>
              <a:lnSpc>
                <a:spcPct val="90000"/>
              </a:lnSpc>
            </a:pPr>
            <a:r>
              <a:rPr lang="it-IT" altLang="it-IT"/>
              <a:t>Il modello relazionale possiede altre regole di integrità dei dati e, in particolare, sussistono vincoli di tupla e vincoli d’integrità referenziale.</a:t>
            </a:r>
          </a:p>
          <a:p>
            <a:pPr>
              <a:lnSpc>
                <a:spcPct val="90000"/>
              </a:lnSpc>
            </a:pPr>
            <a:r>
              <a:rPr lang="it-IT" altLang="it-IT"/>
              <a:t>I </a:t>
            </a:r>
            <a:r>
              <a:rPr lang="it-IT" altLang="it-IT" b="1"/>
              <a:t>vincoli di tupla </a:t>
            </a:r>
            <a:r>
              <a:rPr lang="it-IT" altLang="it-IT"/>
              <a:t>esprimono condizioni che devono essere soddisfatte dai valori di ciascuna n-upla della relazione, indipendentemente dalle altre. La data di nascita di Rossi è un esempio di violazione di un vincolo di dominio, in quanto il valore 32-ott-94 non ricade nell’insieme delle date ammissibili. La natura del problema analizzato porta a definire i vincoli ai quali devono sottostare i dati. Per esempio, l’attributo CodScuola di Studenti, porta a concludere che tale attributo non possa assumere valori nulli per prevenire situazioni quali quella dello studente di matricola 768.</a:t>
            </a:r>
          </a:p>
          <a:p>
            <a:pPr>
              <a:lnSpc>
                <a:spcPct val="90000"/>
              </a:lnSpc>
            </a:pPr>
            <a:r>
              <a:rPr lang="it-IT" altLang="it-IT"/>
              <a:t>L’</a:t>
            </a:r>
            <a:r>
              <a:rPr lang="it-IT" altLang="it-IT" b="1"/>
              <a:t>integrità referenziale </a:t>
            </a:r>
            <a:r>
              <a:rPr lang="it-IT" altLang="it-IT"/>
              <a:t>(referential integrity) è un insieme di regole del modello relazionale che garantiscono l’integrità dei dati quando si hanno relazioni associate tra loro attraverso la chiave esterna: queste regole servono per rendere valide le associazioni tra le tabelle e per eliminare gli errori di inserimento,  cancellazione o modifica di dati collegati tra loro.</a:t>
            </a:r>
          </a:p>
          <a:p>
            <a:pPr>
              <a:lnSpc>
                <a:spcPct val="90000"/>
              </a:lnSpc>
            </a:pPr>
            <a:r>
              <a:rPr lang="it-IT" altLang="it-IT"/>
              <a:t>L’</a:t>
            </a:r>
            <a:r>
              <a:rPr lang="it-IT" altLang="it-IT" b="1"/>
              <a:t>integrità referenziale </a:t>
            </a:r>
            <a:r>
              <a:rPr lang="it-IT" altLang="it-IT"/>
              <a:t>richiede che per ogni valore non nullo della chiave esterna, esista un valore corrispondente della chiave primaria nella tabella associata.</a:t>
            </a:r>
          </a:p>
          <a:p>
            <a:pPr>
              <a:lnSpc>
                <a:spcPct val="90000"/>
              </a:lnSpc>
            </a:pPr>
            <a:endParaRPr lang="it-IT" altLang="it-IT"/>
          </a:p>
          <a:p>
            <a:pPr>
              <a:lnSpc>
                <a:spcPct val="90000"/>
              </a:lnSpc>
            </a:pPr>
            <a:r>
              <a:rPr lang="it-IT" altLang="it-IT"/>
              <a:t>Vedi pagine 174</a:t>
            </a:r>
          </a:p>
        </p:txBody>
      </p:sp>
    </p:spTree>
    <p:extLst>
      <p:ext uri="{BB962C8B-B14F-4D97-AF65-F5344CB8AC3E}">
        <p14:creationId xmlns:p14="http://schemas.microsoft.com/office/powerpoint/2010/main" val="1291028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D69828-4D4E-4B88-81C9-BAB05932A834}" type="slidenum">
              <a:rPr lang="it-IT" altLang="it-IT"/>
              <a:pPr/>
              <a:t>5</a:t>
            </a:fld>
            <a:endParaRPr lang="it-IT" altLang="it-IT"/>
          </a:p>
        </p:txBody>
      </p:sp>
      <p:sp>
        <p:nvSpPr>
          <p:cNvPr id="281602" name="Rectangle 2"/>
          <p:cNvSpPr>
            <a:spLocks noGrp="1" noRot="1" noChangeAspect="1" noChangeArrowheads="1" noTextEdit="1"/>
          </p:cNvSpPr>
          <p:nvPr>
            <p:ph type="sldImg"/>
          </p:nvPr>
        </p:nvSpPr>
        <p:spPr>
          <a:xfrm>
            <a:off x="992188" y="796925"/>
            <a:ext cx="5114925" cy="3836988"/>
          </a:xfrm>
          <a:ln/>
        </p:spPr>
      </p:sp>
      <p:sp>
        <p:nvSpPr>
          <p:cNvPr id="281603" name="Rectangle 3"/>
          <p:cNvSpPr>
            <a:spLocks noGrp="1" noChangeArrowheads="1"/>
          </p:cNvSpPr>
          <p:nvPr>
            <p:ph type="body" idx="1"/>
          </p:nvPr>
        </p:nvSpPr>
        <p:spPr/>
        <p:txBody>
          <a:bodyPr/>
          <a:lstStyle/>
          <a:p>
            <a:r>
              <a:rPr lang="it-IT" altLang="it-IT" sz="1000"/>
              <a:t>Per esempio, nel database relazionale formato dalle tabelle Studenti e Scuole il codice della scuola della tabella Studenti è associato alla chiave della tabella Scuole.</a:t>
            </a:r>
          </a:p>
          <a:p>
            <a:r>
              <a:rPr lang="it-IT" altLang="it-IT" sz="1000" b="1"/>
              <a:t>Studenti </a:t>
            </a:r>
            <a:r>
              <a:rPr lang="it-IT" altLang="it-IT" sz="1000"/>
              <a:t>( </a:t>
            </a:r>
            <a:r>
              <a:rPr lang="it-IT" altLang="it-IT" sz="1000" u="sng"/>
              <a:t>Matricola</a:t>
            </a:r>
            <a:r>
              <a:rPr lang="it-IT" altLang="it-IT" sz="1000"/>
              <a:t>, Cognome, Nome, Nascita, </a:t>
            </a:r>
            <a:r>
              <a:rPr lang="it-IT" altLang="it-IT" sz="1000" i="1"/>
              <a:t>CodScuola</a:t>
            </a:r>
            <a:r>
              <a:rPr lang="it-IT" altLang="it-IT" sz="1000"/>
              <a:t> )</a:t>
            </a:r>
          </a:p>
          <a:p>
            <a:r>
              <a:rPr lang="it-IT" altLang="it-IT" sz="1000" b="1"/>
              <a:t>Scuole </a:t>
            </a:r>
            <a:r>
              <a:rPr lang="it-IT" altLang="it-IT" sz="1000"/>
              <a:t>( </a:t>
            </a:r>
            <a:r>
              <a:rPr lang="it-IT" altLang="it-IT" sz="1000" u="sng"/>
              <a:t>Codice</a:t>
            </a:r>
            <a:r>
              <a:rPr lang="it-IT" altLang="it-IT" sz="1000"/>
              <a:t>, NomeScuola )</a:t>
            </a:r>
          </a:p>
          <a:p>
            <a:r>
              <a:rPr lang="it-IT" altLang="it-IT" sz="1000"/>
              <a:t>Applicare l’integrità referenziale al database significa garantire che un valore presente nella tabella Studenti per la chiave esterna CodScuola abbia un corrispondente valore di Codice in una delle righe della tabella Scuole. Bisogna inoltre impedire la cancellazione di una scuola dalla tabella Scuole se ci sono righe nella tabella Studenti che si riferiscono ad essa.</a:t>
            </a:r>
          </a:p>
          <a:p>
            <a:r>
              <a:rPr lang="it-IT" altLang="it-IT" sz="1000"/>
              <a:t>L’integrità referenziale, se applicata, non permette che si presentino situazioni come quella dello studente Bruni che è associato ad una scuola inesistente, di cancellare la riga relativa alla scuola di codice 125 per la presenza di studenti collegati, oppure di modificare il valore della chiave del liceo Dante per la medesima ragione.</a:t>
            </a:r>
          </a:p>
          <a:p>
            <a:r>
              <a:rPr lang="it-IT" altLang="it-IT" sz="1000"/>
              <a:t>Si osservi che la presenza di un valore nullo per </a:t>
            </a:r>
            <a:r>
              <a:rPr lang="it-IT" altLang="it-IT" sz="1000" i="1"/>
              <a:t>CodScuola</a:t>
            </a:r>
            <a:r>
              <a:rPr lang="it-IT" altLang="it-IT" sz="1000"/>
              <a:t>, come nel caso dello studente Verdi, non rappresenta una violazione all’integrità referenziale. L’integrità referenziale si limita infatti a richiedere che, se c’è un valore nella chiave esterna </a:t>
            </a:r>
            <a:r>
              <a:rPr lang="it-IT" altLang="it-IT" sz="1000" i="1"/>
              <a:t>CodScuola</a:t>
            </a:r>
            <a:r>
              <a:rPr lang="it-IT" altLang="it-IT" sz="1000"/>
              <a:t>, esso debba anche comparire in </a:t>
            </a:r>
            <a:r>
              <a:rPr lang="it-IT" altLang="it-IT" sz="1000" i="1"/>
              <a:t>Codice</a:t>
            </a:r>
            <a:r>
              <a:rPr lang="it-IT" altLang="it-IT" sz="1000"/>
              <a:t> di </a:t>
            </a:r>
            <a:r>
              <a:rPr lang="it-IT" altLang="it-IT" sz="1000" b="1"/>
              <a:t>Scuole</a:t>
            </a:r>
            <a:r>
              <a:rPr lang="it-IT" altLang="it-IT" sz="1000"/>
              <a:t>. La mancanza di un valore in </a:t>
            </a:r>
            <a:r>
              <a:rPr lang="it-IT" altLang="it-IT" sz="1000" i="1"/>
              <a:t>CodScuola</a:t>
            </a:r>
            <a:r>
              <a:rPr lang="it-IT" altLang="it-IT" sz="1000"/>
              <a:t> può essere un fatto non desiderato ma per nulla strano: significa semplicemente che non si conosce la scuola alla quale è iscritto un dato studente. Volendo evitare questa situazione bisogna richiedere che in </a:t>
            </a:r>
            <a:r>
              <a:rPr lang="it-IT" altLang="it-IT" sz="1000" i="1"/>
              <a:t>CodScuola</a:t>
            </a:r>
            <a:r>
              <a:rPr lang="it-IT" altLang="it-IT" sz="1000"/>
              <a:t> venga obbligatoriamente immesso un valore. A questo punto, se sono stati imposti i vincoli di ntegrità referenziale, in </a:t>
            </a:r>
            <a:r>
              <a:rPr lang="it-IT" altLang="it-IT" sz="1000" i="1"/>
              <a:t>CodScuola</a:t>
            </a:r>
            <a:r>
              <a:rPr lang="it-IT" altLang="it-IT" sz="1000"/>
              <a:t> ci deve essere un valore che compare anche nel campo </a:t>
            </a:r>
            <a:r>
              <a:rPr lang="it-IT" altLang="it-IT" sz="1000" i="1"/>
              <a:t>Codice</a:t>
            </a:r>
            <a:r>
              <a:rPr lang="it-IT" altLang="it-IT" sz="1000"/>
              <a:t> della tabella </a:t>
            </a:r>
            <a:r>
              <a:rPr lang="it-IT" altLang="it-IT" sz="1000" b="1"/>
              <a:t>Scuole</a:t>
            </a:r>
            <a:r>
              <a:rPr lang="it-IT" altLang="it-IT" sz="1000"/>
              <a:t>.</a:t>
            </a:r>
          </a:p>
          <a:p>
            <a:endParaRPr lang="it-IT" altLang="it-IT" sz="1000"/>
          </a:p>
          <a:p>
            <a:r>
              <a:rPr lang="it-IT" altLang="it-IT" sz="1000"/>
              <a:t>Vedi pagine 174 - 175</a:t>
            </a:r>
          </a:p>
        </p:txBody>
      </p:sp>
    </p:spTree>
    <p:extLst>
      <p:ext uri="{BB962C8B-B14F-4D97-AF65-F5344CB8AC3E}">
        <p14:creationId xmlns:p14="http://schemas.microsoft.com/office/powerpoint/2010/main" val="3465233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6200ED-8C41-453F-886C-AE38159CC4B5}" type="slidenum">
              <a:rPr lang="it-IT" altLang="it-IT"/>
              <a:pPr/>
              <a:t>6</a:t>
            </a:fld>
            <a:endParaRPr lang="it-IT" altLang="it-IT"/>
          </a:p>
        </p:txBody>
      </p:sp>
      <p:sp>
        <p:nvSpPr>
          <p:cNvPr id="153602" name="Rectangle 2"/>
          <p:cNvSpPr>
            <a:spLocks noGrp="1" noRot="1" noChangeAspect="1" noChangeArrowheads="1" noTextEdit="1"/>
          </p:cNvSpPr>
          <p:nvPr>
            <p:ph type="sldImg"/>
          </p:nvPr>
        </p:nvSpPr>
        <p:spPr>
          <a:xfrm>
            <a:off x="992188" y="796925"/>
            <a:ext cx="5114925" cy="3836988"/>
          </a:xfrm>
          <a:ln/>
        </p:spPr>
      </p:sp>
      <p:sp>
        <p:nvSpPr>
          <p:cNvPr id="153603" name="Rectangle 3"/>
          <p:cNvSpPr>
            <a:spLocks noGrp="1" noChangeArrowheads="1"/>
          </p:cNvSpPr>
          <p:nvPr>
            <p:ph type="body" idx="1"/>
          </p:nvPr>
        </p:nvSpPr>
        <p:spPr/>
        <p:txBody>
          <a:bodyPr/>
          <a:lstStyle/>
          <a:p>
            <a:r>
              <a:rPr lang="it-IT" altLang="it-IT"/>
              <a:t>In generale data la Relazione1 avente come chiave l’attributo K1 e la Relazione2 con chiave esterna FK1 associata a K1, le regole dell’integrità referenziale impongono che:</a:t>
            </a:r>
          </a:p>
          <a:p>
            <a:r>
              <a:rPr lang="it-IT" altLang="it-IT"/>
              <a:t>Ogni valore di FK1 deve avere un valore uguale di K1 in una delle righe di Relazione1 oppure, in alternativa, il valore di FK1 è nullo.</a:t>
            </a:r>
          </a:p>
          <a:p>
            <a:r>
              <a:rPr lang="it-IT" altLang="it-IT"/>
              <a:t>L’applicazione dell’integrità referenziale richiede che siano fatte rispettare le seguenti regole:</a:t>
            </a:r>
          </a:p>
          <a:p>
            <a:r>
              <a:rPr lang="it-IT" altLang="it-IT"/>
              <a:t>• non è possibile immettere un valore nella chiave esterna della tabella associata, se tale valore non esiste tra le chiavi della tabella primaria. È possibile, comunque, immettere un valore nullo nella chiave esterna, per rappresentare il fatto che le righe non sono correlate.</a:t>
            </a:r>
          </a:p>
          <a:p>
            <a:r>
              <a:rPr lang="it-IT" altLang="it-IT"/>
              <a:t>• non è possibile eliminare una n-upla dalla tabella primaria, se esistono righe legate ad essa attraverso la chiave esterna nella tabella correlata.</a:t>
            </a:r>
          </a:p>
          <a:p>
            <a:r>
              <a:rPr lang="it-IT" altLang="it-IT"/>
              <a:t>• inoltre non si può modificare, come è ovvio, il valore alla chiave nella tabella primaria,se ad essa corrispondono righe nella tabella correlata.</a:t>
            </a:r>
          </a:p>
          <a:p>
            <a:endParaRPr lang="it-IT" altLang="it-IT"/>
          </a:p>
          <a:p>
            <a:r>
              <a:rPr lang="it-IT" altLang="it-IT"/>
              <a:t>Pagina 175</a:t>
            </a:r>
          </a:p>
        </p:txBody>
      </p:sp>
    </p:spTree>
    <p:extLst>
      <p:ext uri="{BB962C8B-B14F-4D97-AF65-F5344CB8AC3E}">
        <p14:creationId xmlns:p14="http://schemas.microsoft.com/office/powerpoint/2010/main" val="2440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A62ED7-7315-462D-955B-26DF9EBD1F3C}" type="slidenum">
              <a:rPr lang="it-IT" altLang="it-IT"/>
              <a:pPr/>
              <a:t>7</a:t>
            </a:fld>
            <a:endParaRPr lang="it-IT" altLang="it-IT"/>
          </a:p>
        </p:txBody>
      </p:sp>
      <p:sp>
        <p:nvSpPr>
          <p:cNvPr id="184322" name="Rectangle 2"/>
          <p:cNvSpPr>
            <a:spLocks noGrp="1" noRot="1" noChangeAspect="1" noChangeArrowheads="1" noTextEdit="1"/>
          </p:cNvSpPr>
          <p:nvPr>
            <p:ph type="sldImg"/>
          </p:nvPr>
        </p:nvSpPr>
        <p:spPr>
          <a:xfrm>
            <a:off x="992188" y="768350"/>
            <a:ext cx="5114925" cy="3836988"/>
          </a:xfrm>
          <a:ln/>
        </p:spPr>
      </p:sp>
      <p:sp>
        <p:nvSpPr>
          <p:cNvPr id="184323"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2408787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01ED81-A532-40A3-BBEE-72A73808AE77}" type="slidenum">
              <a:rPr lang="it-IT" altLang="it-IT"/>
              <a:pPr/>
              <a:t>8</a:t>
            </a:fld>
            <a:endParaRPr lang="it-IT" altLang="it-IT"/>
          </a:p>
        </p:txBody>
      </p:sp>
      <p:sp>
        <p:nvSpPr>
          <p:cNvPr id="180226" name="Rectangle 2"/>
          <p:cNvSpPr>
            <a:spLocks noGrp="1" noRot="1" noChangeAspect="1" noChangeArrowheads="1" noTextEdit="1"/>
          </p:cNvSpPr>
          <p:nvPr>
            <p:ph type="sldImg"/>
          </p:nvPr>
        </p:nvSpPr>
        <p:spPr>
          <a:xfrm>
            <a:off x="992188" y="796925"/>
            <a:ext cx="5114925" cy="3836988"/>
          </a:xfrm>
          <a:ln/>
        </p:spPr>
      </p:sp>
      <p:sp>
        <p:nvSpPr>
          <p:cNvPr id="180227" name="Rectangle 3"/>
          <p:cNvSpPr>
            <a:spLocks noGrp="1" noChangeArrowheads="1"/>
          </p:cNvSpPr>
          <p:nvPr>
            <p:ph type="body" idx="1"/>
          </p:nvPr>
        </p:nvSpPr>
        <p:spPr/>
        <p:txBody>
          <a:bodyPr/>
          <a:lstStyle/>
          <a:p>
            <a:r>
              <a:rPr lang="it-IT" altLang="it-IT"/>
              <a:t>La tabella Inventario contiene informazioni sulle merci presenti nei diversi negozi di una catena di supermercati distribuiti sul territorio nazionale. Dall’esame della prima riga di inventario si vede che ci sono 800 pezzi del prodotto di codice 545 nel magazzino CA1, situato in via Tonale 12, l’ultima riga evidenzia 720 unità del prodotto 100 posti in Calle Corta, sede del magazzino VE1.</a:t>
            </a:r>
          </a:p>
          <a:p>
            <a:r>
              <a:rPr lang="it-IT" altLang="it-IT"/>
              <a:t>La tabella Inventario non è una tabella ben organizzata: l’indirizzo di un certo magazzino viene ripetuto ogni volta che quel magazzino è referenziato tramite il codice e, pertanto, i dati nel campo IndirizzoMagazzino sono ridondanti.</a:t>
            </a:r>
          </a:p>
          <a:p>
            <a:pPr>
              <a:lnSpc>
                <a:spcPct val="90000"/>
              </a:lnSpc>
            </a:pPr>
            <a:endParaRPr lang="it-IT" altLang="it-IT"/>
          </a:p>
          <a:p>
            <a:r>
              <a:rPr lang="it-IT" altLang="it-IT"/>
              <a:t>La ridondanza va evitata, non solo perché viene sprecato spazio su disco ma, soprattutto, per le possibili </a:t>
            </a:r>
            <a:r>
              <a:rPr lang="it-IT" altLang="it-IT" b="1"/>
              <a:t>anomalie </a:t>
            </a:r>
            <a:r>
              <a:rPr lang="it-IT" altLang="it-IT"/>
              <a:t>che si possono presentare nel corso delle diverse fasi del trattamento dei dati:</a:t>
            </a:r>
          </a:p>
          <a:p>
            <a:r>
              <a:rPr lang="it-IT" altLang="it-IT"/>
              <a:t>• anomalia di aggiornamento: se il magazzino CA1 cambia indirizzo bisogna modificare il valore di IndirizzoMagazzino in tutte le occorrenze di CA1 di Inventario; se, per qualsiasi ragione, l’aggiornamento avviene solo in alcune delle righe interessate, i dati memorizzati sono inconsistenti;</a:t>
            </a:r>
          </a:p>
          <a:p>
            <a:r>
              <a:rPr lang="it-IT" altLang="it-IT"/>
              <a:t>• anomalia di cancellazione: se un magazzino si svuota vengono perse le informazioni sul suo indirizzo;</a:t>
            </a:r>
          </a:p>
          <a:p>
            <a:r>
              <a:rPr lang="it-IT" altLang="it-IT"/>
              <a:t>• anomalia di inserimento: quando viene aperto un nuovo magazzino, in mancanza di merci a magazzino mancano le informazioni sul suo indirizzo.</a:t>
            </a:r>
          </a:p>
          <a:p>
            <a:pPr>
              <a:lnSpc>
                <a:spcPct val="90000"/>
              </a:lnSpc>
            </a:pPr>
            <a:endParaRPr lang="it-IT" altLang="it-IT"/>
          </a:p>
          <a:p>
            <a:pPr>
              <a:lnSpc>
                <a:spcPct val="90000"/>
              </a:lnSpc>
            </a:pPr>
            <a:r>
              <a:rPr lang="it-IT" altLang="it-IT"/>
              <a:t>Vedi pagine   165 166 </a:t>
            </a:r>
          </a:p>
        </p:txBody>
      </p:sp>
    </p:spTree>
    <p:extLst>
      <p:ext uri="{BB962C8B-B14F-4D97-AF65-F5344CB8AC3E}">
        <p14:creationId xmlns:p14="http://schemas.microsoft.com/office/powerpoint/2010/main" val="1703531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30A659-0947-4852-82FE-DD2F05B83E4A}" type="slidenum">
              <a:rPr lang="it-IT" altLang="it-IT"/>
              <a:pPr/>
              <a:t>9</a:t>
            </a:fld>
            <a:endParaRPr lang="it-IT" altLang="it-IT"/>
          </a:p>
        </p:txBody>
      </p:sp>
      <p:sp>
        <p:nvSpPr>
          <p:cNvPr id="154626" name="Rectangle 2"/>
          <p:cNvSpPr>
            <a:spLocks noGrp="1" noRot="1" noChangeAspect="1" noChangeArrowheads="1" noTextEdit="1"/>
          </p:cNvSpPr>
          <p:nvPr>
            <p:ph type="sldImg"/>
          </p:nvPr>
        </p:nvSpPr>
        <p:spPr>
          <a:xfrm>
            <a:off x="992188" y="796925"/>
            <a:ext cx="5114925" cy="3836988"/>
          </a:xfrm>
          <a:ln/>
        </p:spPr>
      </p:sp>
      <p:sp>
        <p:nvSpPr>
          <p:cNvPr id="154627" name="Rectangle 3"/>
          <p:cNvSpPr>
            <a:spLocks noGrp="1" noChangeArrowheads="1"/>
          </p:cNvSpPr>
          <p:nvPr>
            <p:ph type="body" idx="1"/>
          </p:nvPr>
        </p:nvSpPr>
        <p:spPr/>
        <p:txBody>
          <a:bodyPr/>
          <a:lstStyle/>
          <a:p>
            <a:r>
              <a:rPr lang="it-IT" altLang="it-IT"/>
              <a:t>Per evitare la ridondanza di IndirizzoMagazzino possiamo pensare di sostituire alla tabella Inventario una coppia di tabelle: Inventario e Negozi, descritte dagli schemi:</a:t>
            </a:r>
          </a:p>
          <a:p>
            <a:r>
              <a:rPr lang="it-IT" altLang="it-IT" b="1"/>
              <a:t>Inventario </a:t>
            </a:r>
            <a:r>
              <a:rPr lang="it-IT" altLang="it-IT"/>
              <a:t>(Prodotto, Magazzino, Quantità)</a:t>
            </a:r>
          </a:p>
          <a:p>
            <a:r>
              <a:rPr lang="it-IT" altLang="it-IT" b="1"/>
              <a:t>Negozi </a:t>
            </a:r>
            <a:r>
              <a:rPr lang="it-IT" altLang="it-IT"/>
              <a:t>(CodiceMagazzino, IndirizzoMagazzino)</a:t>
            </a:r>
          </a:p>
          <a:p>
            <a:r>
              <a:rPr lang="it-IT" altLang="it-IT"/>
              <a:t>La chiave di Inventario è formata dagli attributi Prodotto e Magazzino, in quanto il solo codice del prodotto non identifica la merce, che può essere presente in magazzini diversi. È poi evidente che la scomposizione nelle due tabelle non causa perdita di informazione, in quanto la tabella di partenza potrà essere ricostruita mediante congiunzione di Inventario su Magazzino e Negozi su CodiceMagazzino.</a:t>
            </a:r>
          </a:p>
          <a:p>
            <a:endParaRPr lang="it-IT" altLang="it-IT" b="1"/>
          </a:p>
          <a:p>
            <a:r>
              <a:rPr lang="it-IT" altLang="it-IT" b="1"/>
              <a:t>Vedi Pagina 166</a:t>
            </a:r>
          </a:p>
        </p:txBody>
      </p:sp>
    </p:spTree>
    <p:extLst>
      <p:ext uri="{BB962C8B-B14F-4D97-AF65-F5344CB8AC3E}">
        <p14:creationId xmlns:p14="http://schemas.microsoft.com/office/powerpoint/2010/main" val="3836888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5" name="Segnaposto numero diapositiva 4"/>
          <p:cNvSpPr>
            <a:spLocks noGrp="1"/>
          </p:cNvSpPr>
          <p:nvPr>
            <p:ph type="sldNum" sz="quarter" idx="11"/>
          </p:nvPr>
        </p:nvSpPr>
        <p:spPr/>
        <p:txBody>
          <a:bodyPr/>
          <a:lstStyle>
            <a:lvl1pPr>
              <a:defRPr/>
            </a:lvl1pPr>
          </a:lstStyle>
          <a:p>
            <a:fld id="{EE0C9575-3D7E-4D3B-A1D8-95DC4945E5E2}"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29959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piè di pagina 3"/>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5" name="Segnaposto numero diapositiva 4"/>
          <p:cNvSpPr>
            <a:spLocks noGrp="1"/>
          </p:cNvSpPr>
          <p:nvPr>
            <p:ph type="sldNum" sz="quarter" idx="11"/>
          </p:nvPr>
        </p:nvSpPr>
        <p:spPr/>
        <p:txBody>
          <a:bodyPr/>
          <a:lstStyle>
            <a:lvl1pPr>
              <a:defRPr/>
            </a:lvl1pPr>
          </a:lstStyle>
          <a:p>
            <a:fld id="{DB786655-BAD5-4CC7-AD68-AA6D63243D21}"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800983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05600" y="228600"/>
            <a:ext cx="2133600" cy="60198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304800" y="228600"/>
            <a:ext cx="6248400" cy="60198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piè di pagina 3"/>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5" name="Segnaposto numero diapositiva 4"/>
          <p:cNvSpPr>
            <a:spLocks noGrp="1"/>
          </p:cNvSpPr>
          <p:nvPr>
            <p:ph type="sldNum" sz="quarter" idx="11"/>
          </p:nvPr>
        </p:nvSpPr>
        <p:spPr/>
        <p:txBody>
          <a:bodyPr/>
          <a:lstStyle>
            <a:lvl1pPr>
              <a:defRPr/>
            </a:lvl1pPr>
          </a:lstStyle>
          <a:p>
            <a:fld id="{64FB8F74-0C69-4742-8964-3D253CA61DC6}"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4119594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piè di pagina 3"/>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5" name="Segnaposto numero diapositiva 4"/>
          <p:cNvSpPr>
            <a:spLocks noGrp="1"/>
          </p:cNvSpPr>
          <p:nvPr>
            <p:ph type="sldNum" sz="quarter" idx="11"/>
          </p:nvPr>
        </p:nvSpPr>
        <p:spPr/>
        <p:txBody>
          <a:bodyPr/>
          <a:lstStyle>
            <a:lvl1pPr>
              <a:defRPr/>
            </a:lvl1pPr>
          </a:lstStyle>
          <a:p>
            <a:fld id="{28F53922-F8BC-472A-BDB1-D4730A56A5EF}"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734770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smtClean="0"/>
              <a:t>Fare clic per modificare stili del testo dello schema</a:t>
            </a:r>
          </a:p>
        </p:txBody>
      </p:sp>
      <p:sp>
        <p:nvSpPr>
          <p:cNvPr id="4" name="Segnaposto piè di pagina 3"/>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5" name="Segnaposto numero diapositiva 4"/>
          <p:cNvSpPr>
            <a:spLocks noGrp="1"/>
          </p:cNvSpPr>
          <p:nvPr>
            <p:ph type="sldNum" sz="quarter" idx="11"/>
          </p:nvPr>
        </p:nvSpPr>
        <p:spPr/>
        <p:txBody>
          <a:bodyPr/>
          <a:lstStyle>
            <a:lvl1pPr>
              <a:defRPr/>
            </a:lvl1pPr>
          </a:lstStyle>
          <a:p>
            <a:fld id="{D8B940A6-7C8A-4FE7-812C-E7F00B31DC17}"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472276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304800" y="1219200"/>
            <a:ext cx="4191000" cy="5029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19200"/>
            <a:ext cx="4191000" cy="5029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piè di pagina 4"/>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6" name="Segnaposto numero diapositiva 5"/>
          <p:cNvSpPr>
            <a:spLocks noGrp="1"/>
          </p:cNvSpPr>
          <p:nvPr>
            <p:ph type="sldNum" sz="quarter" idx="11"/>
          </p:nvPr>
        </p:nvSpPr>
        <p:spPr/>
        <p:txBody>
          <a:bodyPr/>
          <a:lstStyle>
            <a:lvl1pPr>
              <a:defRPr/>
            </a:lvl1pPr>
          </a:lstStyle>
          <a:p>
            <a:fld id="{CB871A1D-82AD-4786-B76F-FC35043E83FA}"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56966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piè di pagina 6"/>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8" name="Segnaposto numero diapositiva 7"/>
          <p:cNvSpPr>
            <a:spLocks noGrp="1"/>
          </p:cNvSpPr>
          <p:nvPr>
            <p:ph type="sldNum" sz="quarter" idx="11"/>
          </p:nvPr>
        </p:nvSpPr>
        <p:spPr/>
        <p:txBody>
          <a:bodyPr/>
          <a:lstStyle>
            <a:lvl1pPr>
              <a:defRPr/>
            </a:lvl1pPr>
          </a:lstStyle>
          <a:p>
            <a:fld id="{34863055-CAB1-4131-B2DE-CB5BAAB33812}"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3334253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piè di pagina 2"/>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4" name="Segnaposto numero diapositiva 3"/>
          <p:cNvSpPr>
            <a:spLocks noGrp="1"/>
          </p:cNvSpPr>
          <p:nvPr>
            <p:ph type="sldNum" sz="quarter" idx="11"/>
          </p:nvPr>
        </p:nvSpPr>
        <p:spPr/>
        <p:txBody>
          <a:bodyPr/>
          <a:lstStyle>
            <a:lvl1pPr>
              <a:defRPr/>
            </a:lvl1pPr>
          </a:lstStyle>
          <a:p>
            <a:fld id="{27028C70-45C3-4D9B-B4D3-FFA5E303ED1B}"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3886656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piè di pagina 1"/>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3" name="Segnaposto numero diapositiva 2"/>
          <p:cNvSpPr>
            <a:spLocks noGrp="1"/>
          </p:cNvSpPr>
          <p:nvPr>
            <p:ph type="sldNum" sz="quarter" idx="11"/>
          </p:nvPr>
        </p:nvSpPr>
        <p:spPr/>
        <p:txBody>
          <a:bodyPr/>
          <a:lstStyle>
            <a:lvl1pPr>
              <a:defRPr/>
            </a:lvl1pPr>
          </a:lstStyle>
          <a:p>
            <a:fld id="{C0B32FEF-9B2E-4783-AE48-222E25B1867B}"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1701395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piè di pagina 4"/>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6" name="Segnaposto numero diapositiva 5"/>
          <p:cNvSpPr>
            <a:spLocks noGrp="1"/>
          </p:cNvSpPr>
          <p:nvPr>
            <p:ph type="sldNum" sz="quarter" idx="11"/>
          </p:nvPr>
        </p:nvSpPr>
        <p:spPr/>
        <p:txBody>
          <a:bodyPr/>
          <a:lstStyle>
            <a:lvl1pPr>
              <a:defRPr/>
            </a:lvl1pPr>
          </a:lstStyle>
          <a:p>
            <a:fld id="{E6A44D38-9EF6-4A91-B30C-12F52BD566F6}"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2391061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piè di pagina 4"/>
          <p:cNvSpPr>
            <a:spLocks noGrp="1"/>
          </p:cNvSpPr>
          <p:nvPr>
            <p:ph type="ftr" sz="quarter" idx="10"/>
          </p:nvPr>
        </p:nvSpPr>
        <p:spPr>
          <a:xfrm>
            <a:off x="179388" y="6553200"/>
            <a:ext cx="7086600" cy="304800"/>
          </a:xfrm>
          <a:prstGeom prst="rect">
            <a:avLst/>
          </a:prstGeom>
        </p:spPr>
        <p:txBody>
          <a:bodyPr/>
          <a:lstStyle>
            <a:lvl1pPr>
              <a:defRPr/>
            </a:lvl1pPr>
          </a:lstStyle>
          <a:p>
            <a:r>
              <a:rPr lang="it-IT" altLang="it-IT"/>
              <a:t>Corso di Informatica - Facoltà di Economia - Università degli Studi di Bergamo</a:t>
            </a:r>
          </a:p>
        </p:txBody>
      </p:sp>
      <p:sp>
        <p:nvSpPr>
          <p:cNvPr id="6" name="Segnaposto numero diapositiva 5"/>
          <p:cNvSpPr>
            <a:spLocks noGrp="1"/>
          </p:cNvSpPr>
          <p:nvPr>
            <p:ph type="sldNum" sz="quarter" idx="11"/>
          </p:nvPr>
        </p:nvSpPr>
        <p:spPr/>
        <p:txBody>
          <a:bodyPr/>
          <a:lstStyle>
            <a:lvl1pPr>
              <a:defRPr/>
            </a:lvl1pPr>
          </a:lstStyle>
          <a:p>
            <a:fld id="{938E4782-BB13-4144-948A-5CB4D5A7B6CF}" type="slidenum">
              <a:rPr lang="it-IT" altLang="it-IT"/>
              <a:pPr/>
              <a:t>‹N›</a:t>
            </a:fld>
            <a:endParaRPr lang="it-IT" altLang="it-IT">
              <a:solidFill>
                <a:schemeClr val="tx1"/>
              </a:solidFill>
            </a:endParaRPr>
          </a:p>
        </p:txBody>
      </p:sp>
    </p:spTree>
    <p:extLst>
      <p:ext uri="{BB962C8B-B14F-4D97-AF65-F5344CB8AC3E}">
        <p14:creationId xmlns:p14="http://schemas.microsoft.com/office/powerpoint/2010/main" val="3077018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28600"/>
            <a:ext cx="7467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304800" y="1219200"/>
            <a:ext cx="8534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30" name="Rectangle 6"/>
          <p:cNvSpPr>
            <a:spLocks noGrp="1" noChangeArrowheads="1"/>
          </p:cNvSpPr>
          <p:nvPr>
            <p:ph type="sldNum" sz="quarter" idx="4"/>
          </p:nvPr>
        </p:nvSpPr>
        <p:spPr bwMode="auto">
          <a:xfrm>
            <a:off x="7696200" y="6553200"/>
            <a:ext cx="1219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accent2"/>
                </a:solidFill>
                <a:effectLst>
                  <a:outerShdw blurRad="38100" dist="38100" dir="2700000" algn="tl">
                    <a:srgbClr val="C0C0C0"/>
                  </a:outerShdw>
                </a:effectLst>
                <a:latin typeface="+mn-lt"/>
              </a:defRPr>
            </a:lvl1pPr>
          </a:lstStyle>
          <a:p>
            <a:fld id="{5ABABFA3-B70C-4A52-89C3-FDAE64561DDD}" type="slidenum">
              <a:rPr lang="it-IT" altLang="it-IT"/>
              <a:pPr/>
              <a:t>‹N›</a:t>
            </a:fld>
            <a:endParaRPr lang="it-IT" altLang="it-IT">
              <a:solidFill>
                <a:schemeClr val="tx1"/>
              </a:solidFill>
            </a:endParaRPr>
          </a:p>
        </p:txBody>
      </p:sp>
      <p:sp>
        <p:nvSpPr>
          <p:cNvPr id="1031" name="Line 7"/>
          <p:cNvSpPr>
            <a:spLocks noChangeShapeType="1"/>
          </p:cNvSpPr>
          <p:nvPr/>
        </p:nvSpPr>
        <p:spPr bwMode="auto">
          <a:xfrm>
            <a:off x="368300" y="1066800"/>
            <a:ext cx="8382000" cy="0"/>
          </a:xfrm>
          <a:prstGeom prst="line">
            <a:avLst/>
          </a:prstGeom>
          <a:noFill/>
          <a:ln w="508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2800" b="1"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5pPr>
      <a:lvl6pPr marL="457200" algn="ctr"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6pPr>
      <a:lvl7pPr marL="914400" algn="ctr"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7pPr>
      <a:lvl8pPr marL="1371600" algn="ctr"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8pPr>
      <a:lvl9pPr marL="1828800" algn="ctr"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2"/>
        </a:buClr>
        <a:buSzPct val="140000"/>
        <a:buChar char="•"/>
        <a:defRPr sz="2400" b="1" kern="1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120000"/>
        <a:buChar char="–"/>
        <a:defRPr sz="2400" kern="1200">
          <a:solidFill>
            <a:schemeClr val="tx1"/>
          </a:solidFill>
          <a:effectLst>
            <a:outerShdw blurRad="38100" dist="38100" dir="2700000" algn="tl">
              <a:srgbClr val="C0C0C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140000"/>
        <a:buChar char="•"/>
        <a:defRPr sz="2000" b="1" kern="1200">
          <a:solidFill>
            <a:schemeClr val="tx1"/>
          </a:solidFill>
          <a:effectLst>
            <a:outerShdw blurRad="38100" dist="38100" dir="2700000" algn="tl">
              <a:srgbClr val="C0C0C0"/>
            </a:outerShdw>
          </a:effectLst>
          <a:latin typeface="+mn-lt"/>
          <a:ea typeface="+mn-ea"/>
          <a:cs typeface="+mn-cs"/>
        </a:defRPr>
      </a:lvl3pPr>
      <a:lvl4pPr marL="1562100" indent="-228600" algn="l" rtl="0" eaLnBrk="0" fontAlgn="base" hangingPunct="0">
        <a:spcBef>
          <a:spcPct val="20000"/>
        </a:spcBef>
        <a:spcAft>
          <a:spcPct val="0"/>
        </a:spcAft>
        <a:buClr>
          <a:schemeClr val="accent2"/>
        </a:buClr>
        <a:buSzPct val="120000"/>
        <a:buChar char="–"/>
        <a:defRPr sz="2000" kern="1200">
          <a:solidFill>
            <a:schemeClr val="tx1"/>
          </a:solidFill>
          <a:effectLst>
            <a:outerShdw blurRad="38100" dist="38100" dir="2700000" algn="tl">
              <a:srgbClr val="C0C0C0"/>
            </a:outerShdw>
          </a:effectLst>
          <a:latin typeface="+mn-lt"/>
          <a:ea typeface="+mn-ea"/>
          <a:cs typeface="+mn-cs"/>
        </a:defRPr>
      </a:lvl4pPr>
      <a:lvl5pPr marL="1981200" indent="-228600" algn="l" rtl="0" eaLnBrk="0" fontAlgn="base" hangingPunct="0">
        <a:spcBef>
          <a:spcPct val="20000"/>
        </a:spcBef>
        <a:spcAft>
          <a:spcPct val="0"/>
        </a:spcAft>
        <a:buClr>
          <a:schemeClr val="accent2"/>
        </a:buClr>
        <a:buSzPct val="120000"/>
        <a:buChar char="»"/>
        <a:defRPr sz="2000" kern="1200">
          <a:solidFill>
            <a:schemeClr val="tx1"/>
          </a:solidFill>
          <a:effectLst>
            <a:outerShdw blurRad="38100" dist="38100" dir="2700000" algn="tl">
              <a:srgbClr val="C0C0C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1"/>
        </a:solidFill>
        <a:effectLst/>
      </p:bgPr>
    </p:bg>
    <p:spTree>
      <p:nvGrpSpPr>
        <p:cNvPr id="1" name=""/>
        <p:cNvGrpSpPr/>
        <p:nvPr/>
      </p:nvGrpSpPr>
      <p:grpSpPr>
        <a:xfrm>
          <a:off x="0" y="0"/>
          <a:ext cx="0" cy="0"/>
          <a:chOff x="0" y="0"/>
          <a:chExt cx="0" cy="0"/>
        </a:xfrm>
      </p:grpSpPr>
      <p:pic>
        <p:nvPicPr>
          <p:cNvPr id="9218" name="Picture 2" descr="destra"/>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943599" y="990600"/>
            <a:ext cx="2187525" cy="1981200"/>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descr="sinistra"/>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827088" y="981075"/>
            <a:ext cx="3429000" cy="1979613"/>
          </a:xfrm>
          <a:prstGeom prst="rect">
            <a:avLst/>
          </a:prstGeom>
          <a:noFill/>
          <a:extLst>
            <a:ext uri="{909E8E84-426E-40DD-AFC4-6F175D3DCCD1}">
              <a14:hiddenFill xmlns:a14="http://schemas.microsoft.com/office/drawing/2010/main">
                <a:solidFill>
                  <a:srgbClr val="FFFFFF"/>
                </a:solidFill>
              </a14:hiddenFill>
            </a:ext>
          </a:extLst>
        </p:spPr>
      </p:pic>
      <p:sp>
        <p:nvSpPr>
          <p:cNvPr id="9220" name="Rectangle 4"/>
          <p:cNvSpPr>
            <a:spLocks noGrp="1" noChangeArrowheads="1"/>
          </p:cNvSpPr>
          <p:nvPr>
            <p:ph type="ctrTitle"/>
          </p:nvPr>
        </p:nvSpPr>
        <p:spPr>
          <a:xfrm>
            <a:off x="853280" y="1126332"/>
            <a:ext cx="7277843" cy="1600200"/>
          </a:xfrm>
        </p:spPr>
        <p:txBody>
          <a:bodyPr anchor="ctr"/>
          <a:lstStyle/>
          <a:p>
            <a:r>
              <a:rPr lang="it-IT" altLang="it-IT" sz="3600" dirty="0">
                <a:solidFill>
                  <a:srgbClr val="333399"/>
                </a:solidFill>
                <a:effectLst/>
              </a:rPr>
              <a:t/>
            </a:r>
            <a:br>
              <a:rPr lang="it-IT" altLang="it-IT" sz="3600" dirty="0">
                <a:solidFill>
                  <a:srgbClr val="333399"/>
                </a:solidFill>
                <a:effectLst/>
              </a:rPr>
            </a:br>
            <a:r>
              <a:rPr lang="it-IT" altLang="it-IT" sz="2400" dirty="0">
                <a:solidFill>
                  <a:srgbClr val="333399"/>
                </a:solidFill>
              </a:rPr>
              <a:t> </a:t>
            </a:r>
            <a:r>
              <a:rPr lang="it-IT" altLang="it-IT" sz="3600" dirty="0">
                <a:solidFill>
                  <a:srgbClr val="333399"/>
                </a:solidFill>
              </a:rPr>
              <a:t>Vincoli di integrità</a:t>
            </a:r>
            <a:br>
              <a:rPr lang="it-IT" altLang="it-IT" sz="3600" dirty="0">
                <a:solidFill>
                  <a:srgbClr val="333399"/>
                </a:solidFill>
              </a:rPr>
            </a:br>
            <a:r>
              <a:rPr lang="it-IT" altLang="it-IT" sz="3600" dirty="0">
                <a:solidFill>
                  <a:srgbClr val="333399"/>
                </a:solidFill>
              </a:rPr>
              <a:t>Normalizzazione</a:t>
            </a:r>
          </a:p>
        </p:txBody>
      </p:sp>
      <p:sp>
        <p:nvSpPr>
          <p:cNvPr id="9226" name="Line 10"/>
          <p:cNvSpPr>
            <a:spLocks noChangeShapeType="1"/>
          </p:cNvSpPr>
          <p:nvPr/>
        </p:nvSpPr>
        <p:spPr bwMode="auto">
          <a:xfrm>
            <a:off x="241300" y="5843588"/>
            <a:ext cx="8697913" cy="0"/>
          </a:xfrm>
          <a:prstGeom prst="line">
            <a:avLst/>
          </a:prstGeom>
          <a:noFill/>
          <a:ln w="9525">
            <a:solidFill>
              <a:srgbClr val="FB070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9228" name="Text Box 12"/>
          <p:cNvSpPr txBox="1">
            <a:spLocks noChangeArrowheads="1"/>
          </p:cNvSpPr>
          <p:nvPr/>
        </p:nvSpPr>
        <p:spPr bwMode="auto">
          <a:xfrm>
            <a:off x="1054100" y="4310063"/>
            <a:ext cx="6324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n-US" altLang="it-IT" sz="1800" b="0">
              <a:effectLst>
                <a:outerShdw blurRad="38100" dist="38100" dir="2700000" algn="tl">
                  <a:srgbClr val="C0C0C0"/>
                </a:outerShdw>
              </a:effectLst>
              <a:latin typeface="Tahoma" panose="020B0604030504040204" pitchFamily="34" charset="0"/>
            </a:endParaRPr>
          </a:p>
        </p:txBody>
      </p:sp>
      <p:sp>
        <p:nvSpPr>
          <p:cNvPr id="9233" name="Rectangle 17"/>
          <p:cNvSpPr>
            <a:spLocks noChangeArrowheads="1"/>
          </p:cNvSpPr>
          <p:nvPr/>
        </p:nvSpPr>
        <p:spPr bwMode="auto">
          <a:xfrm>
            <a:off x="827088" y="981075"/>
            <a:ext cx="7304035" cy="1985963"/>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Text Box 19"/>
          <p:cNvSpPr txBox="1">
            <a:spLocks noChangeArrowheads="1"/>
          </p:cNvSpPr>
          <p:nvPr/>
        </p:nvSpPr>
        <p:spPr bwMode="auto">
          <a:xfrm>
            <a:off x="853654" y="4015043"/>
            <a:ext cx="7277471" cy="17851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it-IT" altLang="it-IT" sz="2000" dirty="0" smtClean="0">
                <a:solidFill>
                  <a:srgbClr val="000066"/>
                </a:solidFill>
                <a:effectLst>
                  <a:outerShdw blurRad="38100" dist="38100" dir="2700000" algn="tl">
                    <a:srgbClr val="C0C0C0"/>
                  </a:outerShdw>
                </a:effectLst>
                <a:latin typeface="Arial" panose="020B0604020202020204" pitchFamily="34" charset="0"/>
              </a:rPr>
              <a:t>A. Lorenzi, E. Cavalli</a:t>
            </a:r>
          </a:p>
          <a:p>
            <a:pPr>
              <a:spcBef>
                <a:spcPct val="50000"/>
              </a:spcBef>
            </a:pPr>
            <a:r>
              <a:rPr lang="it-IT" altLang="it-IT" sz="2000" dirty="0" smtClean="0">
                <a:solidFill>
                  <a:srgbClr val="000066"/>
                </a:solidFill>
                <a:effectLst>
                  <a:outerShdw blurRad="38100" dist="38100" dir="2700000" algn="tl">
                    <a:srgbClr val="C0C0C0"/>
                  </a:outerShdw>
                </a:effectLst>
                <a:latin typeface="Arial" panose="020B0604020202020204" pitchFamily="34" charset="0"/>
              </a:rPr>
              <a:t>INFORMATICA </a:t>
            </a:r>
            <a:r>
              <a:rPr lang="it-IT" altLang="it-IT" sz="2000" smtClean="0">
                <a:solidFill>
                  <a:srgbClr val="000066"/>
                </a:solidFill>
                <a:effectLst>
                  <a:outerShdw blurRad="38100" dist="38100" dir="2700000" algn="tl">
                    <a:srgbClr val="C0C0C0"/>
                  </a:outerShdw>
                </a:effectLst>
                <a:latin typeface="Arial" panose="020B0604020202020204" pitchFamily="34" charset="0"/>
              </a:rPr>
              <a:t>PER </a:t>
            </a:r>
            <a:r>
              <a:rPr lang="it-IT" sz="2000" smtClean="0">
                <a:solidFill>
                  <a:srgbClr val="000066"/>
                </a:solidFill>
                <a:effectLst>
                  <a:outerShdw blurRad="38100" dist="38100" dir="2700000" algn="tl">
                    <a:srgbClr val="C0C0C0"/>
                  </a:outerShdw>
                </a:effectLst>
                <a:latin typeface="Arial" panose="020B0604020202020204" pitchFamily="34" charset="0"/>
              </a:rPr>
              <a:t>ISTITUTI </a:t>
            </a:r>
            <a:r>
              <a:rPr lang="it-IT" sz="2000" dirty="0">
                <a:solidFill>
                  <a:srgbClr val="000066"/>
                </a:solidFill>
                <a:effectLst>
                  <a:outerShdw blurRad="38100" dist="38100" dir="2700000" algn="tl">
                    <a:srgbClr val="C0C0C0"/>
                  </a:outerShdw>
                </a:effectLst>
                <a:latin typeface="Arial" panose="020B0604020202020204" pitchFamily="34" charset="0"/>
              </a:rPr>
              <a:t>TECNICI TECNOLOGICI</a:t>
            </a:r>
          </a:p>
          <a:p>
            <a:pPr>
              <a:spcBef>
                <a:spcPct val="50000"/>
              </a:spcBef>
            </a:pPr>
            <a:endParaRPr lang="it-IT" altLang="it-IT" sz="2000" dirty="0" smtClean="0">
              <a:solidFill>
                <a:srgbClr val="000066"/>
              </a:solidFill>
              <a:effectLst>
                <a:outerShdw blurRad="38100" dist="38100" dir="2700000" algn="tl">
                  <a:srgbClr val="C0C0C0"/>
                </a:outerShdw>
              </a:effectLst>
              <a:latin typeface="Arial" panose="020B0604020202020204" pitchFamily="34" charset="0"/>
            </a:endParaRPr>
          </a:p>
          <a:p>
            <a:pPr>
              <a:spcBef>
                <a:spcPct val="50000"/>
              </a:spcBef>
            </a:pPr>
            <a:endParaRPr lang="it-IT" altLang="it-IT" sz="2000" b="0" dirty="0">
              <a:solidFill>
                <a:srgbClr val="000066"/>
              </a:solidFill>
              <a:effectLst>
                <a:outerShdw blurRad="38100" dist="38100" dir="2700000" algn="tl">
                  <a:srgbClr val="C0C0C0"/>
                </a:outerShdw>
              </a:effectLst>
              <a:latin typeface="Arial" panose="020B0604020202020204" pitchFamily="34" charset="0"/>
            </a:endParaRPr>
          </a:p>
        </p:txBody>
      </p:sp>
      <p:sp>
        <p:nvSpPr>
          <p:cNvPr id="12" name="Rettangolo 1"/>
          <p:cNvSpPr>
            <a:spLocks noChangeArrowheads="1"/>
          </p:cNvSpPr>
          <p:nvPr/>
        </p:nvSpPr>
        <p:spPr bwMode="auto">
          <a:xfrm>
            <a:off x="853654" y="6015038"/>
            <a:ext cx="7277471" cy="400110"/>
          </a:xfrm>
          <a:prstGeom prst="rect">
            <a:avLst/>
          </a:prstGeom>
          <a:solidFill>
            <a:srgbClr val="002060"/>
          </a:solidFill>
          <a:ln>
            <a:noFill/>
          </a:ln>
          <a:extLst/>
        </p:spPr>
        <p:txBody>
          <a:bodyPr wrap="square">
            <a:spAutoFit/>
          </a:bodyPr>
          <a:lstStyle/>
          <a:p>
            <a:pPr algn="ctr"/>
            <a:r>
              <a:rPr lang="it-IT" sz="2000" b="1" dirty="0">
                <a:solidFill>
                  <a:schemeClr val="bg1"/>
                </a:solidFill>
              </a:rPr>
              <a:t>Copyright ©  Istituto Italiano Edizioni Atlas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additive="base">
                                        <p:cTn id="7" dur="500" fill="hold"/>
                                        <p:tgtEl>
                                          <p:spTgt spid="9220"/>
                                        </p:tgtEl>
                                        <p:attrNameLst>
                                          <p:attrName>ppt_x</p:attrName>
                                        </p:attrNameLst>
                                      </p:cBhvr>
                                      <p:tavLst>
                                        <p:tav tm="0">
                                          <p:val>
                                            <p:strVal val="#ppt_x"/>
                                          </p:val>
                                        </p:tav>
                                        <p:tav tm="100000">
                                          <p:val>
                                            <p:strVal val="#ppt_x"/>
                                          </p:val>
                                        </p:tav>
                                      </p:tavLst>
                                    </p:anim>
                                    <p:anim calcmode="lin" valueType="num">
                                      <p:cBhvr additive="base">
                                        <p:cTn id="8" dur="500" fill="hold"/>
                                        <p:tgtEl>
                                          <p:spTgt spid="9220"/>
                                        </p:tgtEl>
                                        <p:attrNameLst>
                                          <p:attrName>ppt_y</p:attrName>
                                        </p:attrNameLst>
                                      </p:cBhvr>
                                      <p:tavLst>
                                        <p:tav tm="0">
                                          <p:val>
                                            <p:strVal val="0-#ppt_h/2"/>
                                          </p:val>
                                        </p:tav>
                                        <p:tav tm="100000">
                                          <p:val>
                                            <p:strVal val="#ppt_y"/>
                                          </p:val>
                                        </p:tav>
                                      </p:tavLst>
                                    </p:anim>
                                  </p:childTnLst>
                                </p:cTn>
                              </p:par>
                              <p:par>
                                <p:cTn id="9" presetID="42"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utoUpdateAnimBg="0"/>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egnaposto numero diapositiva 4"/>
          <p:cNvSpPr>
            <a:spLocks noGrp="1"/>
          </p:cNvSpPr>
          <p:nvPr>
            <p:ph type="sldNum" sz="quarter" idx="11"/>
          </p:nvPr>
        </p:nvSpPr>
        <p:spPr/>
        <p:txBody>
          <a:bodyPr/>
          <a:lstStyle/>
          <a:p>
            <a:fld id="{69116F89-6913-4D36-8F48-BEC8320790B5}" type="slidenum">
              <a:rPr lang="it-IT" altLang="it-IT"/>
              <a:pPr/>
              <a:t>10</a:t>
            </a:fld>
            <a:endParaRPr lang="it-IT" altLang="it-IT">
              <a:solidFill>
                <a:schemeClr val="tx1"/>
              </a:solidFill>
            </a:endParaRPr>
          </a:p>
        </p:txBody>
      </p:sp>
      <p:sp>
        <p:nvSpPr>
          <p:cNvPr id="282626" name="Rectangle 2"/>
          <p:cNvSpPr>
            <a:spLocks noGrp="1" noChangeArrowheads="1"/>
          </p:cNvSpPr>
          <p:nvPr>
            <p:ph type="title"/>
          </p:nvPr>
        </p:nvSpPr>
        <p:spPr>
          <a:noFill/>
          <a:ln/>
          <a:extLs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r>
              <a:rPr lang="it-IT" altLang="it-IT" sz="3200">
                <a:solidFill>
                  <a:srgbClr val="CC6600"/>
                </a:solidFill>
              </a:rPr>
              <a:t>Forme normali</a:t>
            </a:r>
          </a:p>
        </p:txBody>
      </p:sp>
      <p:sp>
        <p:nvSpPr>
          <p:cNvPr id="282627" name="Rectangle 3"/>
          <p:cNvSpPr>
            <a:spLocks noChangeArrowheads="1"/>
          </p:cNvSpPr>
          <p:nvPr/>
        </p:nvSpPr>
        <p:spPr bwMode="auto">
          <a:xfrm>
            <a:off x="530225" y="1125538"/>
            <a:ext cx="8083550" cy="5346700"/>
          </a:xfrm>
          <a:prstGeom prst="rect">
            <a:avLst/>
          </a:prstGeom>
          <a:solidFill>
            <a:schemeClr val="bg1"/>
          </a:solidFill>
          <a:ln w="15875">
            <a:solidFill>
              <a:srgbClr val="C0C0C0"/>
            </a:solidFill>
            <a:miter lim="800000"/>
            <a:headEnd/>
            <a:tailEnd/>
          </a:ln>
          <a:effectLst>
            <a:outerShdw dist="107763" dir="2700000" algn="ctr" rotWithShape="0">
              <a:schemeClr val="bg2">
                <a:alpha val="50000"/>
              </a:schemeClr>
            </a:outerShdw>
          </a:effectLst>
        </p:spPr>
        <p:txBody>
          <a:bodyPr tIns="226800" bIns="118800"/>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r>
              <a:rPr lang="it-IT" altLang="it-IT" sz="1800" b="0">
                <a:effectLst/>
              </a:rPr>
              <a:t>Criteri che definiscono le condizioni che devono essere soddisfatte per evitare situazioni anomale: </a:t>
            </a:r>
            <a:r>
              <a:rPr lang="it-IT" altLang="it-IT" sz="1800">
                <a:solidFill>
                  <a:schemeClr val="accent2"/>
                </a:solidFill>
                <a:effectLst/>
              </a:rPr>
              <a:t>forme normali</a:t>
            </a:r>
          </a:p>
          <a:p>
            <a:endParaRPr lang="it-IT" altLang="it-IT" sz="1800">
              <a:solidFill>
                <a:schemeClr val="accent2"/>
              </a:solidFill>
              <a:effectLst/>
            </a:endParaRPr>
          </a:p>
          <a:p>
            <a:r>
              <a:rPr lang="it-IT" altLang="it-IT" sz="1800">
                <a:solidFill>
                  <a:schemeClr val="accent2"/>
                </a:solidFill>
                <a:effectLst/>
              </a:rPr>
              <a:t>1NF </a:t>
            </a:r>
            <a:r>
              <a:rPr lang="it-IT" altLang="it-IT" sz="1800" b="0">
                <a:effectLst/>
              </a:rPr>
              <a:t>richieste di base per</a:t>
            </a:r>
            <a:r>
              <a:rPr lang="it-IT" altLang="it-IT" sz="1800" b="0">
                <a:solidFill>
                  <a:schemeClr val="accent2"/>
                </a:solidFill>
                <a:effectLst/>
              </a:rPr>
              <a:t> </a:t>
            </a:r>
          </a:p>
          <a:p>
            <a:pPr>
              <a:spcBef>
                <a:spcPct val="0"/>
              </a:spcBef>
              <a:buFontTx/>
              <a:buNone/>
            </a:pPr>
            <a:r>
              <a:rPr lang="it-IT" altLang="it-IT" sz="1800" b="0">
                <a:solidFill>
                  <a:schemeClr val="accent2"/>
                </a:solidFill>
                <a:effectLst/>
              </a:rPr>
              <a:t>      </a:t>
            </a:r>
            <a:r>
              <a:rPr lang="it-IT" altLang="it-IT" sz="1800" b="0">
                <a:effectLst/>
              </a:rPr>
              <a:t>il modello relazionale</a:t>
            </a:r>
          </a:p>
          <a:p>
            <a:pPr>
              <a:spcBef>
                <a:spcPct val="0"/>
              </a:spcBef>
              <a:buFontTx/>
              <a:buNone/>
            </a:pPr>
            <a:endParaRPr lang="it-IT" altLang="it-IT" sz="1800" b="0">
              <a:effectLst/>
            </a:endParaRPr>
          </a:p>
          <a:p>
            <a:pPr>
              <a:spcBef>
                <a:spcPct val="0"/>
              </a:spcBef>
            </a:pPr>
            <a:r>
              <a:rPr lang="it-IT" altLang="it-IT" sz="1800">
                <a:solidFill>
                  <a:schemeClr val="accent2"/>
                </a:solidFill>
                <a:effectLst/>
              </a:rPr>
              <a:t>2NF</a:t>
            </a:r>
            <a:r>
              <a:rPr lang="it-IT" altLang="it-IT" sz="1800" b="0">
                <a:effectLst/>
              </a:rPr>
              <a:t>, </a:t>
            </a:r>
            <a:r>
              <a:rPr lang="it-IT" altLang="it-IT" sz="1800">
                <a:solidFill>
                  <a:schemeClr val="accent2"/>
                </a:solidFill>
                <a:effectLst/>
              </a:rPr>
              <a:t>3NF, BCNF</a:t>
            </a:r>
          </a:p>
          <a:p>
            <a:pPr>
              <a:spcBef>
                <a:spcPct val="0"/>
              </a:spcBef>
              <a:buFontTx/>
              <a:buNone/>
            </a:pPr>
            <a:r>
              <a:rPr lang="it-IT" altLang="it-IT" sz="1800" b="0">
                <a:effectLst/>
              </a:rPr>
              <a:t>     anomalie da</a:t>
            </a:r>
          </a:p>
          <a:p>
            <a:pPr>
              <a:spcBef>
                <a:spcPct val="0"/>
              </a:spcBef>
              <a:buFontTx/>
              <a:buNone/>
            </a:pPr>
            <a:r>
              <a:rPr lang="it-IT" altLang="it-IT" sz="1800" b="0">
                <a:effectLst/>
              </a:rPr>
              <a:t>     dipendenze </a:t>
            </a:r>
          </a:p>
          <a:p>
            <a:pPr>
              <a:spcBef>
                <a:spcPct val="0"/>
              </a:spcBef>
              <a:buFontTx/>
              <a:buNone/>
            </a:pPr>
            <a:r>
              <a:rPr lang="it-IT" altLang="it-IT" sz="1800" b="0">
                <a:effectLst/>
              </a:rPr>
              <a:t>     funzionali</a:t>
            </a:r>
          </a:p>
          <a:p>
            <a:pPr>
              <a:spcBef>
                <a:spcPct val="0"/>
              </a:spcBef>
              <a:buFontTx/>
              <a:buNone/>
            </a:pPr>
            <a:endParaRPr lang="it-IT" altLang="it-IT" sz="1800" b="0">
              <a:effectLst/>
            </a:endParaRPr>
          </a:p>
          <a:p>
            <a:pPr>
              <a:spcBef>
                <a:spcPct val="0"/>
              </a:spcBef>
            </a:pPr>
            <a:r>
              <a:rPr lang="it-IT" altLang="it-IT" sz="1800">
                <a:solidFill>
                  <a:schemeClr val="accent2"/>
                </a:solidFill>
                <a:effectLst/>
              </a:rPr>
              <a:t>4NF</a:t>
            </a:r>
            <a:r>
              <a:rPr lang="it-IT" altLang="it-IT" sz="1800" b="0">
                <a:effectLst/>
              </a:rPr>
              <a:t> anomalie per </a:t>
            </a:r>
          </a:p>
          <a:p>
            <a:pPr>
              <a:spcBef>
                <a:spcPct val="0"/>
              </a:spcBef>
              <a:buFontTx/>
              <a:buNone/>
            </a:pPr>
            <a:r>
              <a:rPr lang="it-IT" altLang="it-IT" sz="1800" b="0">
                <a:effectLst/>
              </a:rPr>
              <a:t>	dipendenze </a:t>
            </a:r>
          </a:p>
          <a:p>
            <a:pPr>
              <a:spcBef>
                <a:spcPct val="0"/>
              </a:spcBef>
              <a:buFontTx/>
              <a:buNone/>
            </a:pPr>
            <a:r>
              <a:rPr lang="it-IT" altLang="it-IT" sz="1800" b="0">
                <a:effectLst/>
              </a:rPr>
              <a:t>     multivalore</a:t>
            </a:r>
          </a:p>
          <a:p>
            <a:pPr>
              <a:spcBef>
                <a:spcPct val="0"/>
              </a:spcBef>
              <a:buFontTx/>
              <a:buNone/>
            </a:pPr>
            <a:endParaRPr lang="it-IT" altLang="it-IT" sz="1800" b="0">
              <a:effectLst/>
            </a:endParaRPr>
          </a:p>
          <a:p>
            <a:pPr>
              <a:spcBef>
                <a:spcPct val="0"/>
              </a:spcBef>
            </a:pPr>
            <a:r>
              <a:rPr lang="it-IT" altLang="it-IT" sz="1800" b="0">
                <a:effectLst/>
              </a:rPr>
              <a:t>…</a:t>
            </a:r>
          </a:p>
          <a:p>
            <a:pPr>
              <a:spcBef>
                <a:spcPct val="0"/>
              </a:spcBef>
              <a:buFontTx/>
              <a:buNone/>
            </a:pPr>
            <a:endParaRPr lang="it-IT" altLang="it-IT" sz="1800" b="0">
              <a:effectLst/>
            </a:endParaRPr>
          </a:p>
          <a:p>
            <a:pPr>
              <a:spcBef>
                <a:spcPct val="0"/>
              </a:spcBef>
              <a:buFontTx/>
              <a:buNone/>
            </a:pPr>
            <a:r>
              <a:rPr lang="it-IT" altLang="it-IT" sz="1800" b="0" i="1">
                <a:effectLst/>
              </a:rPr>
              <a:t>** Ci interessano: 1NF, 2NF, 3NF</a:t>
            </a:r>
            <a:r>
              <a:rPr lang="it-IT" altLang="it-IT" sz="1800" b="0">
                <a:effectLst/>
              </a:rPr>
              <a:t> </a:t>
            </a:r>
          </a:p>
        </p:txBody>
      </p:sp>
      <p:grpSp>
        <p:nvGrpSpPr>
          <p:cNvPr id="282630" name="Group 6"/>
          <p:cNvGrpSpPr>
            <a:grpSpLocks/>
          </p:cNvGrpSpPr>
          <p:nvPr/>
        </p:nvGrpSpPr>
        <p:grpSpPr bwMode="auto">
          <a:xfrm>
            <a:off x="2987675" y="2135188"/>
            <a:ext cx="5256213" cy="3887787"/>
            <a:chOff x="885" y="869"/>
            <a:chExt cx="3991" cy="3007"/>
          </a:xfrm>
        </p:grpSpPr>
        <p:sp>
          <p:nvSpPr>
            <p:cNvPr id="282631" name="Oval 7"/>
            <p:cNvSpPr>
              <a:spLocks noChangeArrowheads="1"/>
            </p:cNvSpPr>
            <p:nvPr/>
          </p:nvSpPr>
          <p:spPr bwMode="auto">
            <a:xfrm>
              <a:off x="885" y="882"/>
              <a:ext cx="3991" cy="2994"/>
            </a:xfrm>
            <a:prstGeom prst="ellipse">
              <a:avLst/>
            </a:prstGeom>
            <a:solidFill>
              <a:srgbClr val="CCFFFF"/>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it-IT"/>
            </a:p>
          </p:txBody>
        </p:sp>
        <p:sp>
          <p:nvSpPr>
            <p:cNvPr id="282632" name="Oval 8"/>
            <p:cNvSpPr>
              <a:spLocks noChangeArrowheads="1"/>
            </p:cNvSpPr>
            <p:nvPr/>
          </p:nvSpPr>
          <p:spPr bwMode="auto">
            <a:xfrm>
              <a:off x="1042" y="1093"/>
              <a:ext cx="3666" cy="2566"/>
            </a:xfrm>
            <a:prstGeom prst="ellipse">
              <a:avLst/>
            </a:prstGeom>
            <a:solidFill>
              <a:srgbClr val="66CCFF"/>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it-IT"/>
            </a:p>
          </p:txBody>
        </p:sp>
        <p:sp>
          <p:nvSpPr>
            <p:cNvPr id="282633" name="Oval 9"/>
            <p:cNvSpPr>
              <a:spLocks noChangeArrowheads="1"/>
            </p:cNvSpPr>
            <p:nvPr/>
          </p:nvSpPr>
          <p:spPr bwMode="auto">
            <a:xfrm>
              <a:off x="1223" y="1328"/>
              <a:ext cx="3303" cy="2090"/>
            </a:xfrm>
            <a:prstGeom prst="ellipse">
              <a:avLst/>
            </a:prstGeom>
            <a:solidFill>
              <a:srgbClr val="3399FF"/>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it-IT"/>
            </a:p>
          </p:txBody>
        </p:sp>
        <p:sp>
          <p:nvSpPr>
            <p:cNvPr id="282634" name="Oval 10"/>
            <p:cNvSpPr>
              <a:spLocks noChangeArrowheads="1"/>
            </p:cNvSpPr>
            <p:nvPr/>
          </p:nvSpPr>
          <p:spPr bwMode="auto">
            <a:xfrm>
              <a:off x="1456" y="1600"/>
              <a:ext cx="2833" cy="1554"/>
            </a:xfrm>
            <a:prstGeom prst="ellipse">
              <a:avLst/>
            </a:prstGeom>
            <a:solidFill>
              <a:srgbClr val="0066FF"/>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it-IT"/>
            </a:p>
          </p:txBody>
        </p:sp>
        <p:sp>
          <p:nvSpPr>
            <p:cNvPr id="282635" name="Oval 11"/>
            <p:cNvSpPr>
              <a:spLocks noChangeArrowheads="1"/>
            </p:cNvSpPr>
            <p:nvPr/>
          </p:nvSpPr>
          <p:spPr bwMode="auto">
            <a:xfrm>
              <a:off x="1657" y="1821"/>
              <a:ext cx="2424" cy="1103"/>
            </a:xfrm>
            <a:prstGeom prst="ellipse">
              <a:avLst/>
            </a:prstGeom>
            <a:solidFill>
              <a:srgbClr val="0000FF"/>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it-IT"/>
            </a:p>
          </p:txBody>
        </p:sp>
        <p:sp>
          <p:nvSpPr>
            <p:cNvPr id="282636" name="Oval 12"/>
            <p:cNvSpPr>
              <a:spLocks noChangeArrowheads="1"/>
            </p:cNvSpPr>
            <p:nvPr/>
          </p:nvSpPr>
          <p:spPr bwMode="auto">
            <a:xfrm>
              <a:off x="1986" y="2077"/>
              <a:ext cx="1777" cy="598"/>
            </a:xfrm>
            <a:prstGeom prst="ellipse">
              <a:avLst/>
            </a:prstGeom>
            <a:solidFill>
              <a:srgbClr val="333399"/>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it-IT"/>
            </a:p>
          </p:txBody>
        </p:sp>
        <p:sp>
          <p:nvSpPr>
            <p:cNvPr id="282637" name="Text Box 13"/>
            <p:cNvSpPr txBox="1">
              <a:spLocks noChangeArrowheads="1"/>
            </p:cNvSpPr>
            <p:nvPr/>
          </p:nvSpPr>
          <p:spPr bwMode="auto">
            <a:xfrm>
              <a:off x="2667" y="869"/>
              <a:ext cx="408"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400">
                  <a:effectLst>
                    <a:outerShdw blurRad="38100" dist="38100" dir="2700000" algn="tl">
                      <a:srgbClr val="C0C0C0"/>
                    </a:outerShdw>
                  </a:effectLst>
                </a:rPr>
                <a:t>1NF</a:t>
              </a:r>
            </a:p>
          </p:txBody>
        </p:sp>
        <p:sp>
          <p:nvSpPr>
            <p:cNvPr id="282638" name="Text Box 14"/>
            <p:cNvSpPr txBox="1">
              <a:spLocks noChangeArrowheads="1"/>
            </p:cNvSpPr>
            <p:nvPr/>
          </p:nvSpPr>
          <p:spPr bwMode="auto">
            <a:xfrm>
              <a:off x="2669" y="1089"/>
              <a:ext cx="409"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400">
                  <a:solidFill>
                    <a:srgbClr val="FFFF00"/>
                  </a:solidFill>
                  <a:effectLst>
                    <a:outerShdw blurRad="38100" dist="38100" dir="2700000" algn="tl">
                      <a:srgbClr val="C0C0C0"/>
                    </a:outerShdw>
                  </a:effectLst>
                </a:rPr>
                <a:t>2NF</a:t>
              </a:r>
            </a:p>
          </p:txBody>
        </p:sp>
        <p:sp>
          <p:nvSpPr>
            <p:cNvPr id="282639" name="Text Box 15"/>
            <p:cNvSpPr txBox="1">
              <a:spLocks noChangeArrowheads="1"/>
            </p:cNvSpPr>
            <p:nvPr/>
          </p:nvSpPr>
          <p:spPr bwMode="auto">
            <a:xfrm>
              <a:off x="2669" y="1360"/>
              <a:ext cx="409"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400">
                  <a:solidFill>
                    <a:srgbClr val="FFFF00"/>
                  </a:solidFill>
                  <a:effectLst>
                    <a:outerShdw blurRad="38100" dist="38100" dir="2700000" algn="tl">
                      <a:srgbClr val="C0C0C0"/>
                    </a:outerShdw>
                  </a:effectLst>
                </a:rPr>
                <a:t>3NF</a:t>
              </a:r>
            </a:p>
          </p:txBody>
        </p:sp>
        <p:sp>
          <p:nvSpPr>
            <p:cNvPr id="282640" name="Text Box 16"/>
            <p:cNvSpPr txBox="1">
              <a:spLocks noChangeArrowheads="1"/>
            </p:cNvSpPr>
            <p:nvPr/>
          </p:nvSpPr>
          <p:spPr bwMode="auto">
            <a:xfrm>
              <a:off x="2607" y="1595"/>
              <a:ext cx="530" cy="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400">
                  <a:solidFill>
                    <a:srgbClr val="FFFF00"/>
                  </a:solidFill>
                  <a:effectLst>
                    <a:outerShdw blurRad="38100" dist="38100" dir="2700000" algn="tl">
                      <a:srgbClr val="C0C0C0"/>
                    </a:outerShdw>
                  </a:effectLst>
                </a:rPr>
                <a:t>BCNF</a:t>
              </a:r>
            </a:p>
          </p:txBody>
        </p:sp>
        <p:sp>
          <p:nvSpPr>
            <p:cNvPr id="282641" name="Text Box 17"/>
            <p:cNvSpPr txBox="1">
              <a:spLocks noChangeArrowheads="1"/>
            </p:cNvSpPr>
            <p:nvPr/>
          </p:nvSpPr>
          <p:spPr bwMode="auto">
            <a:xfrm>
              <a:off x="2664" y="1834"/>
              <a:ext cx="408"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400">
                  <a:solidFill>
                    <a:srgbClr val="FFFF00"/>
                  </a:solidFill>
                  <a:effectLst>
                    <a:outerShdw blurRad="38100" dist="38100" dir="2700000" algn="tl">
                      <a:srgbClr val="C0C0C0"/>
                    </a:outerShdw>
                  </a:effectLst>
                </a:rPr>
                <a:t>4NF</a:t>
              </a:r>
            </a:p>
          </p:txBody>
        </p:sp>
        <p:sp>
          <p:nvSpPr>
            <p:cNvPr id="282642" name="Rectangle 18"/>
            <p:cNvSpPr>
              <a:spLocks noChangeArrowheads="1"/>
            </p:cNvSpPr>
            <p:nvPr/>
          </p:nvSpPr>
          <p:spPr bwMode="auto">
            <a:xfrm>
              <a:off x="2682" y="2194"/>
              <a:ext cx="387"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400">
                  <a:solidFill>
                    <a:srgbClr val="FFFF00"/>
                  </a:solidFill>
                  <a:effectLst>
                    <a:outerShdw blurRad="38100" dist="38100" dir="2700000" algn="tl">
                      <a:srgbClr val="C0C0C0"/>
                    </a:outerShdw>
                  </a:effectLst>
                </a:rPr>
                <a:t>5NF</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2627">
                                            <p:txEl>
                                              <p:pRg st="5" end="5"/>
                                            </p:txEl>
                                          </p:spTgt>
                                        </p:tgtEl>
                                        <p:attrNameLst>
                                          <p:attrName>style.visibility</p:attrName>
                                        </p:attrNameLst>
                                      </p:cBhvr>
                                      <p:to>
                                        <p:strVal val="visible"/>
                                      </p:to>
                                    </p:set>
                                    <p:animEffect transition="in" filter="dissolve">
                                      <p:cBhvr>
                                        <p:cTn id="7" dur="500"/>
                                        <p:tgtEl>
                                          <p:spTgt spid="282627">
                                            <p:txEl>
                                              <p:pRg st="5" end="5"/>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82627">
                                            <p:txEl>
                                              <p:pRg st="6" end="6"/>
                                            </p:txEl>
                                          </p:spTgt>
                                        </p:tgtEl>
                                        <p:attrNameLst>
                                          <p:attrName>style.visibility</p:attrName>
                                        </p:attrNameLst>
                                      </p:cBhvr>
                                      <p:to>
                                        <p:strVal val="visible"/>
                                      </p:to>
                                    </p:set>
                                    <p:animEffect transition="in" filter="dissolve">
                                      <p:cBhvr>
                                        <p:cTn id="10" dur="500"/>
                                        <p:tgtEl>
                                          <p:spTgt spid="282627">
                                            <p:txEl>
                                              <p:pRg st="6" end="6"/>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82627">
                                            <p:txEl>
                                              <p:pRg st="7" end="7"/>
                                            </p:txEl>
                                          </p:spTgt>
                                        </p:tgtEl>
                                        <p:attrNameLst>
                                          <p:attrName>style.visibility</p:attrName>
                                        </p:attrNameLst>
                                      </p:cBhvr>
                                      <p:to>
                                        <p:strVal val="visible"/>
                                      </p:to>
                                    </p:set>
                                    <p:animEffect transition="in" filter="dissolve">
                                      <p:cBhvr>
                                        <p:cTn id="13" dur="500"/>
                                        <p:tgtEl>
                                          <p:spTgt spid="282627">
                                            <p:txEl>
                                              <p:pRg st="7" end="7"/>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82627">
                                            <p:txEl>
                                              <p:pRg st="8" end="8"/>
                                            </p:txEl>
                                          </p:spTgt>
                                        </p:tgtEl>
                                        <p:attrNameLst>
                                          <p:attrName>style.visibility</p:attrName>
                                        </p:attrNameLst>
                                      </p:cBhvr>
                                      <p:to>
                                        <p:strVal val="visible"/>
                                      </p:to>
                                    </p:set>
                                    <p:animEffect transition="in" filter="dissolve">
                                      <p:cBhvr>
                                        <p:cTn id="16" dur="500"/>
                                        <p:tgtEl>
                                          <p:spTgt spid="282627">
                                            <p:txEl>
                                              <p:pRg st="8" end="8"/>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282627">
                                            <p:txEl>
                                              <p:pRg st="10" end="10"/>
                                            </p:txEl>
                                          </p:spTgt>
                                        </p:tgtEl>
                                        <p:attrNameLst>
                                          <p:attrName>style.visibility</p:attrName>
                                        </p:attrNameLst>
                                      </p:cBhvr>
                                      <p:to>
                                        <p:strVal val="visible"/>
                                      </p:to>
                                    </p:set>
                                    <p:animEffect transition="in" filter="dissolve">
                                      <p:cBhvr>
                                        <p:cTn id="21" dur="500"/>
                                        <p:tgtEl>
                                          <p:spTgt spid="282627">
                                            <p:txEl>
                                              <p:pRg st="10" end="10"/>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282627">
                                            <p:txEl>
                                              <p:pRg st="11" end="11"/>
                                            </p:txEl>
                                          </p:spTgt>
                                        </p:tgtEl>
                                        <p:attrNameLst>
                                          <p:attrName>style.visibility</p:attrName>
                                        </p:attrNameLst>
                                      </p:cBhvr>
                                      <p:to>
                                        <p:strVal val="visible"/>
                                      </p:to>
                                    </p:set>
                                    <p:animEffect transition="in" filter="dissolve">
                                      <p:cBhvr>
                                        <p:cTn id="24" dur="500"/>
                                        <p:tgtEl>
                                          <p:spTgt spid="282627">
                                            <p:txEl>
                                              <p:pRg st="11" end="11"/>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282627">
                                            <p:txEl>
                                              <p:pRg st="12" end="12"/>
                                            </p:txEl>
                                          </p:spTgt>
                                        </p:tgtEl>
                                        <p:attrNameLst>
                                          <p:attrName>style.visibility</p:attrName>
                                        </p:attrNameLst>
                                      </p:cBhvr>
                                      <p:to>
                                        <p:strVal val="visible"/>
                                      </p:to>
                                    </p:set>
                                    <p:animEffect transition="in" filter="dissolve">
                                      <p:cBhvr>
                                        <p:cTn id="27" dur="500"/>
                                        <p:tgtEl>
                                          <p:spTgt spid="282627">
                                            <p:txEl>
                                              <p:pRg st="12" end="12"/>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282627">
                                            <p:txEl>
                                              <p:pRg st="14" end="14"/>
                                            </p:txEl>
                                          </p:spTgt>
                                        </p:tgtEl>
                                        <p:attrNameLst>
                                          <p:attrName>style.visibility</p:attrName>
                                        </p:attrNameLst>
                                      </p:cBhvr>
                                      <p:to>
                                        <p:strVal val="visible"/>
                                      </p:to>
                                    </p:set>
                                    <p:animEffect transition="in" filter="dissolve">
                                      <p:cBhvr>
                                        <p:cTn id="30" dur="500"/>
                                        <p:tgtEl>
                                          <p:spTgt spid="282627">
                                            <p:txEl>
                                              <p:pRg st="14" end="1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282627">
                                            <p:txEl>
                                              <p:pRg st="16" end="16"/>
                                            </p:txEl>
                                          </p:spTgt>
                                        </p:tgtEl>
                                        <p:attrNameLst>
                                          <p:attrName>style.visibility</p:attrName>
                                        </p:attrNameLst>
                                      </p:cBhvr>
                                      <p:to>
                                        <p:strVal val="visible"/>
                                      </p:to>
                                    </p:set>
                                    <p:animEffect transition="in" filter="dissolve">
                                      <p:cBhvr>
                                        <p:cTn id="35" dur="500"/>
                                        <p:tgtEl>
                                          <p:spTgt spid="28262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1"/>
          </p:nvPr>
        </p:nvSpPr>
        <p:spPr/>
        <p:txBody>
          <a:bodyPr/>
          <a:lstStyle/>
          <a:p>
            <a:fld id="{AFE895C7-B3AD-44C2-BFF4-175962FEB212}" type="slidenum">
              <a:rPr lang="it-IT" altLang="it-IT"/>
              <a:pPr/>
              <a:t>11</a:t>
            </a:fld>
            <a:endParaRPr lang="it-IT" altLang="it-IT">
              <a:solidFill>
                <a:schemeClr val="tx1"/>
              </a:solidFill>
            </a:endParaRPr>
          </a:p>
        </p:txBody>
      </p:sp>
      <p:sp>
        <p:nvSpPr>
          <p:cNvPr id="66562" name="Rectangle 2"/>
          <p:cNvSpPr>
            <a:spLocks noGrp="1" noChangeArrowheads="1"/>
          </p:cNvSpPr>
          <p:nvPr>
            <p:ph type="title"/>
          </p:nvPr>
        </p:nvSpPr>
        <p:spPr/>
        <p:txBody>
          <a:bodyPr/>
          <a:lstStyle/>
          <a:p>
            <a:r>
              <a:rPr lang="it-IT" altLang="it-IT" sz="3200">
                <a:solidFill>
                  <a:srgbClr val="CC6600"/>
                </a:solidFill>
              </a:rPr>
              <a:t>Definizioni</a:t>
            </a:r>
          </a:p>
        </p:txBody>
      </p:sp>
      <p:sp>
        <p:nvSpPr>
          <p:cNvPr id="66607" name="Rectangle 47"/>
          <p:cNvSpPr>
            <a:spLocks noChangeArrowheads="1"/>
          </p:cNvSpPr>
          <p:nvPr/>
        </p:nvSpPr>
        <p:spPr bwMode="auto">
          <a:xfrm>
            <a:off x="474663" y="1216025"/>
            <a:ext cx="8174037" cy="5021263"/>
          </a:xfrm>
          <a:prstGeom prst="rect">
            <a:avLst/>
          </a:prstGeom>
          <a:solidFill>
            <a:schemeClr val="bg1"/>
          </a:solidFill>
          <a:ln w="15875">
            <a:solidFill>
              <a:srgbClr val="C0C0C0"/>
            </a:solidFill>
            <a:miter lim="800000"/>
            <a:headEnd/>
            <a:tailEnd/>
          </a:ln>
          <a:effectLst>
            <a:outerShdw dist="107763" dir="2700000" algn="ctr" rotWithShape="0">
              <a:schemeClr val="bg2">
                <a:alpha val="50000"/>
              </a:schemeClr>
            </a:outerShdw>
          </a:effectLst>
        </p:spPr>
        <p:txBody>
          <a:bodyPr tIns="262800" bIns="118800"/>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pPr>
              <a:spcBef>
                <a:spcPct val="80000"/>
              </a:spcBef>
            </a:pPr>
            <a:r>
              <a:rPr lang="it-IT" altLang="it-IT" sz="1800">
                <a:solidFill>
                  <a:schemeClr val="accent2"/>
                </a:solidFill>
                <a:effectLst/>
              </a:rPr>
              <a:t>Chiave</a:t>
            </a:r>
            <a:r>
              <a:rPr lang="it-IT" altLang="it-IT" sz="1800">
                <a:effectLst/>
              </a:rPr>
              <a:t> </a:t>
            </a:r>
            <a:r>
              <a:rPr lang="it-IT" altLang="it-IT" sz="1800" b="0">
                <a:effectLst/>
              </a:rPr>
              <a:t>o </a:t>
            </a:r>
            <a:r>
              <a:rPr lang="it-IT" altLang="it-IT" sz="1800">
                <a:effectLst/>
              </a:rPr>
              <a:t>chiave primaria </a:t>
            </a:r>
            <a:r>
              <a:rPr lang="it-IT" altLang="it-IT" sz="1800" b="0">
                <a:effectLst/>
              </a:rPr>
              <a:t>è l’insieme di uno o più attributi che identificano in modo univoco una riga della tabella</a:t>
            </a:r>
          </a:p>
          <a:p>
            <a:pPr>
              <a:spcBef>
                <a:spcPct val="70000"/>
              </a:spcBef>
            </a:pPr>
            <a:r>
              <a:rPr lang="it-IT" altLang="it-IT" sz="1800">
                <a:solidFill>
                  <a:schemeClr val="accent2"/>
                </a:solidFill>
                <a:effectLst/>
              </a:rPr>
              <a:t>Chiave candidata</a:t>
            </a:r>
            <a:r>
              <a:rPr lang="it-IT" altLang="it-IT" sz="1800">
                <a:effectLst/>
              </a:rPr>
              <a:t> </a:t>
            </a:r>
            <a:r>
              <a:rPr lang="it-IT" altLang="it-IT" sz="1800" b="0">
                <a:effectLst/>
              </a:rPr>
              <a:t>è ogni insieme minimale di attributi che possono svolgere la funzione di chiave (ci possono essere molte chiavi candidate, ma una sola chiave primaria)</a:t>
            </a:r>
          </a:p>
          <a:p>
            <a:pPr>
              <a:spcBef>
                <a:spcPct val="70000"/>
              </a:spcBef>
            </a:pPr>
            <a:r>
              <a:rPr lang="it-IT" altLang="it-IT" sz="1800">
                <a:solidFill>
                  <a:schemeClr val="accent2"/>
                </a:solidFill>
                <a:effectLst/>
              </a:rPr>
              <a:t>Attributo non-chiave</a:t>
            </a:r>
            <a:r>
              <a:rPr lang="it-IT" altLang="it-IT" sz="1800">
                <a:effectLst/>
              </a:rPr>
              <a:t> </a:t>
            </a:r>
            <a:r>
              <a:rPr lang="it-IT" altLang="it-IT" sz="1800" b="0">
                <a:effectLst/>
              </a:rPr>
              <a:t>è un campo che non fa parte della chiave primaria</a:t>
            </a:r>
          </a:p>
          <a:p>
            <a:pPr>
              <a:spcBef>
                <a:spcPct val="130000"/>
              </a:spcBef>
            </a:pPr>
            <a:r>
              <a:rPr lang="it-IT" altLang="it-IT" sz="1800" b="0">
                <a:effectLst/>
              </a:rPr>
              <a:t>Esempio: </a:t>
            </a:r>
          </a:p>
          <a:p>
            <a:pPr>
              <a:spcBef>
                <a:spcPct val="50000"/>
              </a:spcBef>
              <a:buFontTx/>
              <a:buNone/>
            </a:pPr>
            <a:r>
              <a:rPr lang="it-IT" altLang="it-IT" sz="1800" b="0">
                <a:effectLst/>
              </a:rPr>
              <a:t>	</a:t>
            </a:r>
            <a:r>
              <a:rPr lang="it-IT" altLang="it-IT" sz="1800">
                <a:effectLst/>
              </a:rPr>
              <a:t>Inventario</a:t>
            </a:r>
            <a:r>
              <a:rPr lang="it-IT" altLang="it-IT" sz="1800" b="0">
                <a:effectLst/>
              </a:rPr>
              <a:t>( Numero, Prodotto, Magazzino, Quantità, IndirizzoMagazzino )</a:t>
            </a:r>
          </a:p>
          <a:p>
            <a:pPr lvl="1"/>
            <a:r>
              <a:rPr lang="it-IT" altLang="it-IT" sz="1800" b="0" i="1">
                <a:effectLst/>
              </a:rPr>
              <a:t>Numero</a:t>
            </a:r>
            <a:r>
              <a:rPr lang="it-IT" altLang="it-IT" sz="1800">
                <a:effectLst/>
              </a:rPr>
              <a:t> </a:t>
            </a:r>
            <a:r>
              <a:rPr lang="it-IT" altLang="it-IT" sz="1800" b="0">
                <a:effectLst/>
              </a:rPr>
              <a:t>è chiave candidata</a:t>
            </a:r>
          </a:p>
          <a:p>
            <a:pPr lvl="1"/>
            <a:r>
              <a:rPr lang="it-IT" altLang="it-IT" sz="1800" b="0">
                <a:effectLst/>
              </a:rPr>
              <a:t>{</a:t>
            </a:r>
            <a:r>
              <a:rPr lang="it-IT" altLang="it-IT" sz="1800" b="0" i="1">
                <a:effectLst/>
              </a:rPr>
              <a:t> Prodotto, Magazzino </a:t>
            </a:r>
            <a:r>
              <a:rPr lang="it-IT" altLang="it-IT" sz="1800" b="0">
                <a:effectLst/>
              </a:rPr>
              <a:t>}</a:t>
            </a:r>
            <a:r>
              <a:rPr lang="it-IT" altLang="it-IT" sz="1800">
                <a:effectLst/>
              </a:rPr>
              <a:t> </a:t>
            </a:r>
            <a:r>
              <a:rPr lang="it-IT" altLang="it-IT" sz="1800" b="0">
                <a:effectLst/>
              </a:rPr>
              <a:t>è chiave candidata</a:t>
            </a:r>
          </a:p>
          <a:p>
            <a:pPr lvl="1"/>
            <a:r>
              <a:rPr lang="it-IT" altLang="it-IT" sz="1800" b="0">
                <a:effectLst/>
              </a:rPr>
              <a:t>{</a:t>
            </a:r>
            <a:r>
              <a:rPr lang="it-IT" altLang="it-IT" sz="1800" b="0" i="1">
                <a:effectLst/>
              </a:rPr>
              <a:t> Prodotto, Magazzino, Quantità </a:t>
            </a:r>
            <a:r>
              <a:rPr lang="it-IT" altLang="it-IT" sz="1800" b="0">
                <a:effectLst/>
              </a:rPr>
              <a:t>}</a:t>
            </a:r>
            <a:r>
              <a:rPr lang="it-IT" altLang="it-IT" sz="1800">
                <a:effectLst/>
              </a:rPr>
              <a:t> </a:t>
            </a:r>
            <a:r>
              <a:rPr lang="it-IT" altLang="it-IT" sz="1800" b="0">
                <a:effectLst/>
              </a:rPr>
              <a:t>non è chiave candidata; un insieme di attributi come questo si dice </a:t>
            </a:r>
            <a:r>
              <a:rPr lang="it-IT" altLang="it-IT" sz="1800" b="0" i="1">
                <a:effectLst/>
              </a:rPr>
              <a:t>superchiave</a:t>
            </a:r>
            <a:r>
              <a:rPr lang="it-IT" altLang="it-IT" sz="1800" b="0">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6607">
                                            <p:txEl>
                                              <p:pRg st="3" end="3"/>
                                            </p:txEl>
                                          </p:spTgt>
                                        </p:tgtEl>
                                        <p:attrNameLst>
                                          <p:attrName>style.visibility</p:attrName>
                                        </p:attrNameLst>
                                      </p:cBhvr>
                                      <p:to>
                                        <p:strVal val="visible"/>
                                      </p:to>
                                    </p:set>
                                    <p:animEffect transition="in" filter="dissolve">
                                      <p:cBhvr>
                                        <p:cTn id="7" dur="500"/>
                                        <p:tgtEl>
                                          <p:spTgt spid="66607">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6607">
                                            <p:txEl>
                                              <p:pRg st="4" end="4"/>
                                            </p:txEl>
                                          </p:spTgt>
                                        </p:tgtEl>
                                        <p:attrNameLst>
                                          <p:attrName>style.visibility</p:attrName>
                                        </p:attrNameLst>
                                      </p:cBhvr>
                                      <p:to>
                                        <p:strVal val="visible"/>
                                      </p:to>
                                    </p:set>
                                    <p:animEffect transition="in" filter="dissolve">
                                      <p:cBhvr>
                                        <p:cTn id="10" dur="500"/>
                                        <p:tgtEl>
                                          <p:spTgt spid="66607">
                                            <p:txEl>
                                              <p:pRg st="4" end="4"/>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66607">
                                            <p:txEl>
                                              <p:pRg st="5" end="5"/>
                                            </p:txEl>
                                          </p:spTgt>
                                        </p:tgtEl>
                                        <p:attrNameLst>
                                          <p:attrName>style.visibility</p:attrName>
                                        </p:attrNameLst>
                                      </p:cBhvr>
                                      <p:to>
                                        <p:strVal val="visible"/>
                                      </p:to>
                                    </p:set>
                                    <p:animEffect transition="in" filter="dissolve">
                                      <p:cBhvr>
                                        <p:cTn id="13" dur="500"/>
                                        <p:tgtEl>
                                          <p:spTgt spid="66607">
                                            <p:txEl>
                                              <p:pRg st="5" end="5"/>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66607">
                                            <p:txEl>
                                              <p:pRg st="6" end="6"/>
                                            </p:txEl>
                                          </p:spTgt>
                                        </p:tgtEl>
                                        <p:attrNameLst>
                                          <p:attrName>style.visibility</p:attrName>
                                        </p:attrNameLst>
                                      </p:cBhvr>
                                      <p:to>
                                        <p:strVal val="visible"/>
                                      </p:to>
                                    </p:set>
                                    <p:animEffect transition="in" filter="dissolve">
                                      <p:cBhvr>
                                        <p:cTn id="16" dur="500"/>
                                        <p:tgtEl>
                                          <p:spTgt spid="66607">
                                            <p:txEl>
                                              <p:pRg st="6" end="6"/>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66607">
                                            <p:txEl>
                                              <p:pRg st="7" end="7"/>
                                            </p:txEl>
                                          </p:spTgt>
                                        </p:tgtEl>
                                        <p:attrNameLst>
                                          <p:attrName>style.visibility</p:attrName>
                                        </p:attrNameLst>
                                      </p:cBhvr>
                                      <p:to>
                                        <p:strVal val="visible"/>
                                      </p:to>
                                    </p:set>
                                    <p:animEffect transition="in" filter="dissolve">
                                      <p:cBhvr>
                                        <p:cTn id="19" dur="500"/>
                                        <p:tgtEl>
                                          <p:spTgt spid="666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4"/>
          <p:cNvSpPr>
            <a:spLocks noGrp="1"/>
          </p:cNvSpPr>
          <p:nvPr>
            <p:ph type="sldNum" sz="quarter" idx="11"/>
          </p:nvPr>
        </p:nvSpPr>
        <p:spPr/>
        <p:txBody>
          <a:bodyPr/>
          <a:lstStyle/>
          <a:p>
            <a:fld id="{9E72840A-7790-4C1E-BB4C-1D661DBE3AE2}" type="slidenum">
              <a:rPr lang="it-IT" altLang="it-IT"/>
              <a:pPr/>
              <a:t>12</a:t>
            </a:fld>
            <a:endParaRPr lang="it-IT" altLang="it-IT">
              <a:solidFill>
                <a:schemeClr val="tx1"/>
              </a:solidFill>
            </a:endParaRPr>
          </a:p>
        </p:txBody>
      </p:sp>
      <p:sp>
        <p:nvSpPr>
          <p:cNvPr id="284674" name="Rectangle 2"/>
          <p:cNvSpPr>
            <a:spLocks noGrp="1" noChangeArrowheads="1"/>
          </p:cNvSpPr>
          <p:nvPr>
            <p:ph type="title"/>
          </p:nvPr>
        </p:nvSpPr>
        <p:spPr/>
        <p:txBody>
          <a:bodyPr/>
          <a:lstStyle/>
          <a:p>
            <a:r>
              <a:rPr lang="it-IT" altLang="it-IT" sz="3200">
                <a:solidFill>
                  <a:srgbClr val="CC6600"/>
                </a:solidFill>
              </a:rPr>
              <a:t>Dipendenze funzionali (1)</a:t>
            </a:r>
          </a:p>
        </p:txBody>
      </p:sp>
      <p:sp>
        <p:nvSpPr>
          <p:cNvPr id="284675" name="Rectangle 3"/>
          <p:cNvSpPr>
            <a:spLocks noChangeArrowheads="1"/>
          </p:cNvSpPr>
          <p:nvPr/>
        </p:nvSpPr>
        <p:spPr bwMode="auto">
          <a:xfrm>
            <a:off x="484188" y="1135063"/>
            <a:ext cx="8174037" cy="5256212"/>
          </a:xfrm>
          <a:prstGeom prst="rect">
            <a:avLst/>
          </a:prstGeom>
          <a:solidFill>
            <a:schemeClr val="bg1"/>
          </a:solidFill>
          <a:ln w="15875">
            <a:solidFill>
              <a:srgbClr val="C0C0C0"/>
            </a:solidFill>
            <a:miter lim="800000"/>
            <a:headEnd/>
            <a:tailEnd/>
          </a:ln>
          <a:effectLst>
            <a:outerShdw dist="107763" dir="2700000" algn="ctr" rotWithShape="0">
              <a:schemeClr val="bg2">
                <a:alpha val="50000"/>
              </a:schemeClr>
            </a:outerShdw>
          </a:effectLst>
        </p:spPr>
        <p:txBody>
          <a:bodyPr tIns="118800" bIns="118800"/>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spcBef>
                <a:spcPct val="10000"/>
              </a:spcBef>
              <a:buFontTx/>
              <a:buNone/>
            </a:pPr>
            <a:r>
              <a:rPr lang="it-IT" altLang="it-IT" sz="1800">
                <a:effectLst/>
              </a:rPr>
              <a:t>	Inventario</a:t>
            </a:r>
            <a:r>
              <a:rPr lang="it-IT" altLang="it-IT" sz="1800" b="0">
                <a:effectLst/>
              </a:rPr>
              <a:t>( Numero, Prodotto, Magazzino, Quantità, IndirizzoMagazzino )</a:t>
            </a:r>
          </a:p>
          <a:p>
            <a:pPr>
              <a:spcBef>
                <a:spcPct val="30000"/>
              </a:spcBef>
              <a:buFontTx/>
              <a:buNone/>
            </a:pPr>
            <a:r>
              <a:rPr lang="it-IT" altLang="it-IT" sz="1800" b="0">
                <a:effectLst/>
              </a:rPr>
              <a:t>	Numero </a:t>
            </a:r>
            <a:r>
              <a:rPr lang="it-IT" altLang="it-IT" sz="1800" b="0">
                <a:effectLst/>
                <a:sym typeface="Wingdings" panose="05000000000000000000" pitchFamily="2" charset="2"/>
              </a:rPr>
              <a:t></a:t>
            </a:r>
            <a:r>
              <a:rPr lang="it-IT" altLang="it-IT" sz="1800" b="0">
                <a:effectLst/>
              </a:rPr>
              <a:t> ( Prodotto, Magazzino, Quantità, IndirizzoMagazzino )</a:t>
            </a:r>
          </a:p>
          <a:p>
            <a:pPr>
              <a:spcBef>
                <a:spcPct val="30000"/>
              </a:spcBef>
              <a:buFontTx/>
              <a:buNone/>
            </a:pPr>
            <a:r>
              <a:rPr lang="it-IT" altLang="it-IT" sz="1800" b="0">
                <a:effectLst/>
              </a:rPr>
              <a:t>	{Prodotto, Magazzino} </a:t>
            </a:r>
            <a:r>
              <a:rPr lang="it-IT" altLang="it-IT" sz="1800" b="0">
                <a:effectLst/>
                <a:sym typeface="Wingdings" panose="05000000000000000000" pitchFamily="2" charset="2"/>
              </a:rPr>
              <a:t> </a:t>
            </a:r>
            <a:r>
              <a:rPr lang="it-IT" altLang="it-IT" sz="1800" b="0">
                <a:effectLst/>
              </a:rPr>
              <a:t>( Numero, Quantità, IndirizzoMagazzino )</a:t>
            </a:r>
          </a:p>
          <a:p>
            <a:pPr>
              <a:spcBef>
                <a:spcPct val="30000"/>
              </a:spcBef>
              <a:buFontTx/>
              <a:buNone/>
            </a:pPr>
            <a:r>
              <a:rPr lang="it-IT" altLang="it-IT" sz="1800" b="0">
                <a:effectLst/>
              </a:rPr>
              <a:t>	Magazzino </a:t>
            </a:r>
            <a:r>
              <a:rPr lang="it-IT" altLang="it-IT" sz="1800" b="0">
                <a:effectLst/>
                <a:sym typeface="Wingdings" panose="05000000000000000000" pitchFamily="2" charset="2"/>
              </a:rPr>
              <a:t> </a:t>
            </a:r>
            <a:r>
              <a:rPr lang="it-IT" altLang="it-IT" sz="1800" b="0">
                <a:effectLst/>
              </a:rPr>
              <a:t>IndirizzoMagazzino</a:t>
            </a:r>
          </a:p>
          <a:p>
            <a:pPr>
              <a:buFontTx/>
              <a:buNone/>
            </a:pPr>
            <a:endParaRPr lang="it-IT" altLang="it-IT" sz="1800" b="0">
              <a:effectLst/>
            </a:endParaRPr>
          </a:p>
          <a:p>
            <a:r>
              <a:rPr lang="it-IT" altLang="it-IT" sz="1800" b="0">
                <a:effectLst/>
              </a:rPr>
              <a:t>Una </a:t>
            </a:r>
            <a:r>
              <a:rPr lang="it-IT" altLang="it-IT" sz="1800">
                <a:effectLst/>
              </a:rPr>
              <a:t>chiave candidata</a:t>
            </a:r>
            <a:r>
              <a:rPr lang="it-IT" altLang="it-IT" sz="1800" b="0">
                <a:effectLst/>
              </a:rPr>
              <a:t> di una relazione è determinante per ogni attributo della relazione. Viceversa un </a:t>
            </a:r>
            <a:r>
              <a:rPr lang="it-IT" altLang="it-IT" sz="1800">
                <a:effectLst/>
              </a:rPr>
              <a:t>determinante</a:t>
            </a:r>
            <a:r>
              <a:rPr lang="it-IT" altLang="it-IT" sz="1800" b="0">
                <a:effectLst/>
              </a:rPr>
              <a:t> per ogni attributo di una relazione, è chiave candidata per la relazione stessa.</a:t>
            </a:r>
          </a:p>
        </p:txBody>
      </p:sp>
      <p:sp>
        <p:nvSpPr>
          <p:cNvPr id="284677" name="Rectangle 5"/>
          <p:cNvSpPr>
            <a:spLocks noChangeArrowheads="1"/>
          </p:cNvSpPr>
          <p:nvPr/>
        </p:nvSpPr>
        <p:spPr bwMode="auto">
          <a:xfrm>
            <a:off x="817563" y="1249363"/>
            <a:ext cx="7507287" cy="2087562"/>
          </a:xfrm>
          <a:prstGeom prst="rect">
            <a:avLst/>
          </a:prstGeom>
          <a:solidFill>
            <a:srgbClr val="F7FFFF"/>
          </a:solidFill>
          <a:ln w="9525" algn="ctr">
            <a:solidFill>
              <a:srgbClr val="C0C0C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tIns="190800"/>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pPr>
              <a:buClr>
                <a:srgbClr val="0000CC"/>
              </a:buClr>
              <a:buSzTx/>
              <a:buFontTx/>
              <a:buNone/>
            </a:pPr>
            <a:r>
              <a:rPr lang="it-IT" altLang="it-IT" sz="1800" b="0">
                <a:effectLst/>
              </a:rPr>
              <a:t>	Si ha </a:t>
            </a:r>
            <a:r>
              <a:rPr lang="it-IT" altLang="it-IT" sz="1800">
                <a:solidFill>
                  <a:schemeClr val="accent2"/>
                </a:solidFill>
                <a:effectLst/>
              </a:rPr>
              <a:t>dipendenza funzionale</a:t>
            </a:r>
            <a:r>
              <a:rPr lang="it-IT" altLang="it-IT" sz="1800" b="0">
                <a:effectLst/>
              </a:rPr>
              <a:t> tra attributi quando il valore di uno o più  attributi </a:t>
            </a:r>
            <a:r>
              <a:rPr lang="it-IT" altLang="it-IT" sz="1800">
                <a:effectLst/>
              </a:rPr>
              <a:t>A</a:t>
            </a:r>
            <a:r>
              <a:rPr lang="it-IT" altLang="it-IT" sz="1800" b="0">
                <a:effectLst/>
              </a:rPr>
              <a:t> determina univocamente il valore di un attributo </a:t>
            </a:r>
            <a:r>
              <a:rPr lang="it-IT" altLang="it-IT" sz="1800">
                <a:effectLst/>
              </a:rPr>
              <a:t>B</a:t>
            </a:r>
            <a:r>
              <a:rPr lang="it-IT" altLang="it-IT" sz="1800" b="0">
                <a:effectLst/>
              </a:rPr>
              <a:t> e si indica con: </a:t>
            </a:r>
            <a:r>
              <a:rPr lang="it-IT" altLang="it-IT" sz="1800">
                <a:effectLst/>
              </a:rPr>
              <a:t>A </a:t>
            </a:r>
            <a:r>
              <a:rPr lang="it-IT" altLang="it-IT" sz="1800">
                <a:effectLst/>
                <a:sym typeface="Wingdings" panose="05000000000000000000" pitchFamily="2" charset="2"/>
              </a:rPr>
              <a:t> B</a:t>
            </a:r>
            <a:r>
              <a:rPr lang="it-IT" altLang="it-IT" sz="1800" b="0">
                <a:effectLst/>
              </a:rPr>
              <a:t>. Si dice che </a:t>
            </a:r>
            <a:r>
              <a:rPr lang="it-IT" altLang="it-IT" sz="1800">
                <a:effectLst/>
              </a:rPr>
              <a:t>A </a:t>
            </a:r>
            <a:r>
              <a:rPr lang="it-IT" altLang="it-IT" sz="1800" b="0">
                <a:effectLst/>
              </a:rPr>
              <a:t>determina funzionalmente </a:t>
            </a:r>
            <a:r>
              <a:rPr lang="it-IT" altLang="it-IT" sz="1800">
                <a:effectLst/>
              </a:rPr>
              <a:t>B</a:t>
            </a:r>
            <a:r>
              <a:rPr lang="it-IT" altLang="it-IT" sz="1800" b="0">
                <a:effectLst/>
              </a:rPr>
              <a:t>, o che: </a:t>
            </a:r>
          </a:p>
          <a:p>
            <a:pPr lvl="1">
              <a:spcBef>
                <a:spcPct val="0"/>
              </a:spcBef>
              <a:buClr>
                <a:srgbClr val="0000CC"/>
              </a:buClr>
              <a:buSzTx/>
            </a:pPr>
            <a:r>
              <a:rPr lang="it-IT" altLang="it-IT" sz="1800">
                <a:effectLst/>
              </a:rPr>
              <a:t>B</a:t>
            </a:r>
            <a:r>
              <a:rPr lang="it-IT" altLang="it-IT" sz="1800" b="0">
                <a:effectLst/>
              </a:rPr>
              <a:t> dipende funzionalmente</a:t>
            </a:r>
            <a:r>
              <a:rPr lang="it-IT" altLang="it-IT" sz="1800">
                <a:effectLst/>
              </a:rPr>
              <a:t> </a:t>
            </a:r>
            <a:r>
              <a:rPr lang="it-IT" altLang="it-IT" sz="1800" b="0">
                <a:effectLst/>
              </a:rPr>
              <a:t>da </a:t>
            </a:r>
            <a:r>
              <a:rPr lang="it-IT" altLang="it-IT" sz="1800">
                <a:effectLst/>
              </a:rPr>
              <a:t>A</a:t>
            </a:r>
          </a:p>
          <a:p>
            <a:pPr lvl="1">
              <a:spcBef>
                <a:spcPct val="35000"/>
              </a:spcBef>
              <a:buClr>
                <a:srgbClr val="0000CC"/>
              </a:buClr>
              <a:buSzTx/>
            </a:pPr>
            <a:r>
              <a:rPr lang="it-IT" altLang="it-IT" sz="1800">
                <a:effectLst/>
              </a:rPr>
              <a:t>A </a:t>
            </a:r>
            <a:r>
              <a:rPr lang="it-IT" altLang="it-IT" sz="1800" b="0">
                <a:effectLst/>
              </a:rPr>
              <a:t>è un determinante per</a:t>
            </a:r>
            <a:r>
              <a:rPr lang="it-IT" altLang="it-IT" sz="1800">
                <a:effectLst/>
              </a:rPr>
              <a:t> B</a:t>
            </a:r>
            <a:r>
              <a:rPr lang="it-IT" altLang="it-IT" sz="1800" b="0">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4675">
                                            <p:txEl>
                                              <p:pRg st="8" end="8"/>
                                            </p:txEl>
                                          </p:spTgt>
                                        </p:tgtEl>
                                        <p:attrNameLst>
                                          <p:attrName>style.visibility</p:attrName>
                                        </p:attrNameLst>
                                      </p:cBhvr>
                                      <p:to>
                                        <p:strVal val="visible"/>
                                      </p:to>
                                    </p:set>
                                    <p:animEffect transition="in" filter="dissolve">
                                      <p:cBhvr>
                                        <p:cTn id="7" dur="500"/>
                                        <p:tgtEl>
                                          <p:spTgt spid="284675">
                                            <p:txEl>
                                              <p:pRg st="8" end="8"/>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84675">
                                            <p:txEl>
                                              <p:pRg st="9" end="9"/>
                                            </p:txEl>
                                          </p:spTgt>
                                        </p:tgtEl>
                                        <p:attrNameLst>
                                          <p:attrName>style.visibility</p:attrName>
                                        </p:attrNameLst>
                                      </p:cBhvr>
                                      <p:to>
                                        <p:strVal val="visible"/>
                                      </p:to>
                                    </p:set>
                                    <p:animEffect transition="in" filter="dissolve">
                                      <p:cBhvr>
                                        <p:cTn id="12" dur="500"/>
                                        <p:tgtEl>
                                          <p:spTgt spid="284675">
                                            <p:txEl>
                                              <p:pRg st="9" end="9"/>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284675">
                                            <p:txEl>
                                              <p:pRg st="10" end="10"/>
                                            </p:txEl>
                                          </p:spTgt>
                                        </p:tgtEl>
                                        <p:attrNameLst>
                                          <p:attrName>style.visibility</p:attrName>
                                        </p:attrNameLst>
                                      </p:cBhvr>
                                      <p:to>
                                        <p:strVal val="visible"/>
                                      </p:to>
                                    </p:set>
                                    <p:animEffect transition="in" filter="dissolve">
                                      <p:cBhvr>
                                        <p:cTn id="15" dur="500"/>
                                        <p:tgtEl>
                                          <p:spTgt spid="284675">
                                            <p:txEl>
                                              <p:pRg st="10" end="1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284675">
                                            <p:txEl>
                                              <p:pRg st="12" end="12"/>
                                            </p:txEl>
                                          </p:spTgt>
                                        </p:tgtEl>
                                        <p:attrNameLst>
                                          <p:attrName>style.visibility</p:attrName>
                                        </p:attrNameLst>
                                      </p:cBhvr>
                                      <p:to>
                                        <p:strVal val="visible"/>
                                      </p:to>
                                    </p:set>
                                    <p:animEffect transition="in" filter="dissolve">
                                      <p:cBhvr>
                                        <p:cTn id="20" dur="500"/>
                                        <p:tgtEl>
                                          <p:spTgt spid="2846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egnaposto numero diapositiva 4"/>
          <p:cNvSpPr>
            <a:spLocks noGrp="1"/>
          </p:cNvSpPr>
          <p:nvPr>
            <p:ph type="sldNum" sz="quarter" idx="11"/>
          </p:nvPr>
        </p:nvSpPr>
        <p:spPr/>
        <p:txBody>
          <a:bodyPr/>
          <a:lstStyle/>
          <a:p>
            <a:fld id="{B983F2BB-F0B0-4FDC-ADE0-5FDE3BA99FF9}" type="slidenum">
              <a:rPr lang="it-IT" altLang="it-IT"/>
              <a:pPr/>
              <a:t>13</a:t>
            </a:fld>
            <a:endParaRPr lang="it-IT" altLang="it-IT">
              <a:solidFill>
                <a:schemeClr val="tx1"/>
              </a:solidFill>
            </a:endParaRPr>
          </a:p>
        </p:txBody>
      </p:sp>
      <p:sp>
        <p:nvSpPr>
          <p:cNvPr id="286722" name="Rectangle 2"/>
          <p:cNvSpPr>
            <a:spLocks noGrp="1" noChangeArrowheads="1"/>
          </p:cNvSpPr>
          <p:nvPr>
            <p:ph type="title"/>
          </p:nvPr>
        </p:nvSpPr>
        <p:spPr/>
        <p:txBody>
          <a:bodyPr/>
          <a:lstStyle/>
          <a:p>
            <a:r>
              <a:rPr lang="it-IT" altLang="it-IT" sz="3200">
                <a:solidFill>
                  <a:srgbClr val="CC6600"/>
                </a:solidFill>
              </a:rPr>
              <a:t>Dipendenze funzionali (2)</a:t>
            </a:r>
          </a:p>
        </p:txBody>
      </p:sp>
      <p:sp>
        <p:nvSpPr>
          <p:cNvPr id="286725" name="Text Box 5"/>
          <p:cNvSpPr txBox="1">
            <a:spLocks noChangeArrowheads="1"/>
          </p:cNvSpPr>
          <p:nvPr/>
        </p:nvSpPr>
        <p:spPr bwMode="auto">
          <a:xfrm>
            <a:off x="971550" y="3863975"/>
            <a:ext cx="6840538" cy="2489200"/>
          </a:xfrm>
          <a:prstGeom prst="rect">
            <a:avLst/>
          </a:prstGeom>
          <a:solidFill>
            <a:srgbClr val="F7FFFF"/>
          </a:solidFill>
          <a:ln w="9525">
            <a:solidFill>
              <a:srgbClr val="C0C0C0"/>
            </a:solidFill>
            <a:miter lim="800000"/>
            <a:headEnd/>
            <a:tailEnd/>
          </a:ln>
          <a:effectLst>
            <a:outerShdw dist="107763" dir="2700000" algn="ctr" rotWithShape="0">
              <a:schemeClr val="bg2"/>
            </a:outerShdw>
          </a:effectLst>
        </p:spPr>
        <p:txBody>
          <a:bodyPr tIns="82800" bIns="154800">
            <a:spAutoFit/>
          </a:bodyPr>
          <a:lstStyle/>
          <a:p>
            <a:pPr lvl="1">
              <a:lnSpc>
                <a:spcPct val="0"/>
              </a:lnSpc>
              <a:spcBef>
                <a:spcPct val="40000"/>
              </a:spcBef>
            </a:pPr>
            <a:endParaRPr lang="it-IT" altLang="it-IT" sz="1600">
              <a:latin typeface="Arial" panose="020B0604020202020204" pitchFamily="34" charset="0"/>
            </a:endParaRPr>
          </a:p>
          <a:p>
            <a:pPr lvl="1">
              <a:spcBef>
                <a:spcPct val="40000"/>
              </a:spcBef>
            </a:pPr>
            <a:r>
              <a:rPr lang="it-IT" altLang="it-IT" sz="1800" b="0">
                <a:latin typeface="Arial" panose="020B0604020202020204" pitchFamily="34" charset="0"/>
              </a:rPr>
              <a:t>IDProdotto  </a:t>
            </a:r>
            <a:r>
              <a:rPr lang="it-IT" altLang="it-IT" sz="1800" b="0">
                <a:latin typeface="Arial" panose="020B0604020202020204" pitchFamily="34" charset="0"/>
                <a:sym typeface="Wingdings" panose="05000000000000000000" pitchFamily="2" charset="2"/>
              </a:rPr>
              <a:t>  Descrizione		</a:t>
            </a:r>
          </a:p>
          <a:p>
            <a:pPr lvl="1">
              <a:lnSpc>
                <a:spcPct val="105000"/>
              </a:lnSpc>
              <a:spcBef>
                <a:spcPct val="30000"/>
              </a:spcBef>
            </a:pPr>
            <a:r>
              <a:rPr lang="it-IT" altLang="it-IT" sz="1800" b="0">
                <a:latin typeface="Arial" panose="020B0604020202020204" pitchFamily="34" charset="0"/>
              </a:rPr>
              <a:t>IDProdotto  </a:t>
            </a:r>
            <a:r>
              <a:rPr lang="it-IT" altLang="it-IT" sz="1800" b="0">
                <a:latin typeface="Arial" panose="020B0604020202020204" pitchFamily="34" charset="0"/>
                <a:sym typeface="Wingdings" panose="05000000000000000000" pitchFamily="2" charset="2"/>
              </a:rPr>
              <a:t>  Reparto		</a:t>
            </a:r>
          </a:p>
          <a:p>
            <a:pPr lvl="1">
              <a:lnSpc>
                <a:spcPct val="105000"/>
              </a:lnSpc>
              <a:spcBef>
                <a:spcPct val="30000"/>
              </a:spcBef>
            </a:pPr>
            <a:r>
              <a:rPr lang="it-IT" altLang="it-IT" sz="1800" b="0">
                <a:latin typeface="Arial" panose="020B0604020202020204" pitchFamily="34" charset="0"/>
              </a:rPr>
              <a:t>IDProdotto  </a:t>
            </a:r>
            <a:r>
              <a:rPr lang="it-IT" altLang="it-IT" sz="1800" b="0">
                <a:latin typeface="Arial" panose="020B0604020202020204" pitchFamily="34" charset="0"/>
                <a:sym typeface="Wingdings" panose="05000000000000000000" pitchFamily="2" charset="2"/>
              </a:rPr>
              <a:t>  Compratore</a:t>
            </a:r>
          </a:p>
          <a:p>
            <a:pPr lvl="1">
              <a:lnSpc>
                <a:spcPct val="105000"/>
              </a:lnSpc>
              <a:spcBef>
                <a:spcPct val="30000"/>
              </a:spcBef>
              <a:buSzPct val="145000"/>
              <a:buFontTx/>
              <a:buChar char="•"/>
            </a:pPr>
            <a:r>
              <a:rPr lang="it-IT" altLang="it-IT" sz="1800" b="0">
                <a:latin typeface="Arial" panose="020B0604020202020204" pitchFamily="34" charset="0"/>
              </a:rPr>
              <a:t>   </a:t>
            </a:r>
            <a:r>
              <a:rPr lang="it-IT" altLang="it-IT" sz="1800">
                <a:solidFill>
                  <a:schemeClr val="accent2"/>
                </a:solidFill>
                <a:latin typeface="Arial" panose="020B0604020202020204" pitchFamily="34" charset="0"/>
              </a:rPr>
              <a:t>IDProdotto</a:t>
            </a:r>
            <a:r>
              <a:rPr lang="it-IT" altLang="it-IT" sz="1800">
                <a:latin typeface="Arial" panose="020B0604020202020204" pitchFamily="34" charset="0"/>
              </a:rPr>
              <a:t>  </a:t>
            </a:r>
            <a:r>
              <a:rPr lang="it-IT" altLang="it-IT" sz="1800">
                <a:solidFill>
                  <a:schemeClr val="accent2"/>
                </a:solidFill>
                <a:latin typeface="Arial" panose="020B0604020202020204" pitchFamily="34" charset="0"/>
                <a:sym typeface="Wingdings" panose="05000000000000000000" pitchFamily="2" charset="2"/>
              </a:rPr>
              <a:t></a:t>
            </a:r>
            <a:r>
              <a:rPr lang="it-IT" altLang="it-IT" sz="1800" b="0">
                <a:latin typeface="Arial" panose="020B0604020202020204" pitchFamily="34" charset="0"/>
                <a:sym typeface="Wingdings" panose="05000000000000000000" pitchFamily="2" charset="2"/>
              </a:rPr>
              <a:t>  ( Descrizione, Reparto, Compratore ) </a:t>
            </a:r>
          </a:p>
          <a:p>
            <a:pPr lvl="1">
              <a:lnSpc>
                <a:spcPct val="105000"/>
              </a:lnSpc>
              <a:spcBef>
                <a:spcPct val="30000"/>
              </a:spcBef>
              <a:buSzPct val="145000"/>
              <a:buFontTx/>
              <a:buChar char="•"/>
            </a:pPr>
            <a:r>
              <a:rPr lang="it-IT" altLang="it-IT" sz="1800" b="0">
                <a:latin typeface="Arial" panose="020B0604020202020204" pitchFamily="34" charset="0"/>
                <a:sym typeface="Wingdings" panose="05000000000000000000" pitchFamily="2" charset="2"/>
              </a:rPr>
              <a:t>   </a:t>
            </a:r>
            <a:r>
              <a:rPr lang="it-IT" altLang="it-IT" sz="1800">
                <a:solidFill>
                  <a:schemeClr val="accent2"/>
                </a:solidFill>
                <a:latin typeface="Arial" panose="020B0604020202020204" pitchFamily="34" charset="0"/>
                <a:sym typeface="Wingdings" panose="05000000000000000000" pitchFamily="2" charset="2"/>
              </a:rPr>
              <a:t>Descrizione  </a:t>
            </a:r>
            <a:r>
              <a:rPr lang="it-IT" altLang="it-IT" sz="1800" b="0">
                <a:latin typeface="Arial" panose="020B0604020202020204" pitchFamily="34" charset="0"/>
                <a:sym typeface="Wingdings" panose="05000000000000000000" pitchFamily="2" charset="2"/>
              </a:rPr>
              <a:t> ( IDProdotto, Reparto, Compratore )</a:t>
            </a:r>
          </a:p>
          <a:p>
            <a:pPr lvl="1">
              <a:lnSpc>
                <a:spcPct val="105000"/>
              </a:lnSpc>
              <a:spcBef>
                <a:spcPct val="30000"/>
              </a:spcBef>
              <a:buSzPct val="145000"/>
              <a:buFontTx/>
              <a:buChar char="•"/>
            </a:pPr>
            <a:r>
              <a:rPr lang="it-IT" altLang="it-IT" sz="1800" b="0">
                <a:latin typeface="Arial" panose="020B0604020202020204" pitchFamily="34" charset="0"/>
              </a:rPr>
              <a:t>   </a:t>
            </a:r>
            <a:r>
              <a:rPr lang="it-IT" altLang="it-IT" sz="1800">
                <a:solidFill>
                  <a:schemeClr val="accent2"/>
                </a:solidFill>
                <a:latin typeface="Arial" panose="020B0604020202020204" pitchFamily="34" charset="0"/>
              </a:rPr>
              <a:t>Compratore </a:t>
            </a:r>
            <a:r>
              <a:rPr lang="it-IT" altLang="it-IT" sz="1800">
                <a:solidFill>
                  <a:schemeClr val="accent2"/>
                </a:solidFill>
                <a:latin typeface="Arial" panose="020B0604020202020204" pitchFamily="34" charset="0"/>
                <a:sym typeface="Wingdings" panose="05000000000000000000" pitchFamily="2" charset="2"/>
              </a:rPr>
              <a:t></a:t>
            </a:r>
            <a:r>
              <a:rPr lang="it-IT" altLang="it-IT" sz="1800" b="0">
                <a:latin typeface="Arial" panose="020B0604020202020204" pitchFamily="34" charset="0"/>
                <a:sym typeface="Wingdings" panose="05000000000000000000" pitchFamily="2" charset="2"/>
              </a:rPr>
              <a:t>  Reparto</a:t>
            </a:r>
          </a:p>
        </p:txBody>
      </p:sp>
      <p:graphicFrame>
        <p:nvGraphicFramePr>
          <p:cNvPr id="286726" name="Group 6"/>
          <p:cNvGraphicFramePr>
            <a:graphicFrameLocks noGrp="1"/>
          </p:cNvGraphicFramePr>
          <p:nvPr/>
        </p:nvGraphicFramePr>
        <p:xfrm>
          <a:off x="971550" y="1193800"/>
          <a:ext cx="5108575" cy="2468880"/>
        </p:xfrm>
        <a:graphic>
          <a:graphicData uri="http://schemas.openxmlformats.org/drawingml/2006/table">
            <a:tbl>
              <a:tblPr/>
              <a:tblGrid>
                <a:gridCol w="1004888"/>
                <a:gridCol w="1727200"/>
                <a:gridCol w="1081087"/>
                <a:gridCol w="1295400"/>
              </a:tblGrid>
              <a:tr h="271463">
                <a:tc>
                  <a:txBody>
                    <a:bodyPr/>
                    <a:lstStyle>
                      <a:lvl1pPr>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IDProdotto</a:t>
                      </a:r>
                      <a:endParaRPr kumimoji="0" lang="it-IT" altLang="it-IT" sz="12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77777"/>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Descrizione</a:t>
                      </a:r>
                      <a:endParaRPr kumimoji="0" lang="it-IT" altLang="it-IT" sz="12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77777"/>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Reparto</a:t>
                      </a:r>
                      <a:endParaRPr kumimoji="0" lang="it-IT" altLang="it-IT" sz="12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77777"/>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cs typeface="Arial" panose="020B0604020202020204" pitchFamily="34" charset="0"/>
                        </a:rPr>
                        <a:t>Compratore</a:t>
                      </a:r>
                      <a:endParaRPr kumimoji="0" lang="it-IT" altLang="it-IT" sz="1200" b="1" i="0" u="none" strike="noStrike" cap="none" normalizeH="0" baseline="0" smtClean="0">
                        <a:ln>
                          <a:noFill/>
                        </a:ln>
                        <a:solidFill>
                          <a:schemeClr val="bg1"/>
                        </a:solidFill>
                        <a:effectLst>
                          <a:outerShdw blurRad="38100" dist="38100" dir="2700000" algn="tl">
                            <a:srgbClr val="000000"/>
                          </a:outerShdw>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77777"/>
                    </a:solidFill>
                  </a:tcPr>
                </a:tc>
              </a:tr>
              <a:tr h="244475">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1001</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Pinne piccole</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Mare</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Enrico</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244475">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1002</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Pinne medie</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Mare</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Enrico</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244475">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1010</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Maschera media</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Mare</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Mary</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244475">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1011</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Maschera grande</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Mare</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Mary</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244475">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2010</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Tenda igloo</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Camping</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Gianni</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244475">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2012</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Tenda doppio igloo</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Camping</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Gianni</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244475">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2050</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Sci fondo</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Montagna</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Damiano</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r h="244475">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2051</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Sci discesa</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Montagna</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2"/>
                        </a:buClr>
                        <a:buSzPct val="140000"/>
                        <a:defRPr sz="2000" b="1">
                          <a:solidFill>
                            <a:schemeClr val="tx1"/>
                          </a:solidFill>
                          <a:effectLst>
                            <a:outerShdw blurRad="38100" dist="38100" dir="2700000" algn="tl">
                              <a:srgbClr val="C0C0C0"/>
                            </a:outerShdw>
                          </a:effectLst>
                          <a:latin typeface="Arial" panose="020B0604020202020204" pitchFamily="34" charset="0"/>
                        </a:defRPr>
                      </a:lvl1pPr>
                      <a:lvl2pPr>
                        <a:spcBef>
                          <a:spcPct val="20000"/>
                        </a:spcBef>
                        <a:buClr>
                          <a:schemeClr val="accent2"/>
                        </a:buClr>
                        <a:buSzPct val="120000"/>
                        <a:defRPr sz="2000">
                          <a:solidFill>
                            <a:schemeClr val="tx1"/>
                          </a:solidFill>
                          <a:effectLst>
                            <a:outerShdw blurRad="38100" dist="38100" dir="2700000" algn="tl">
                              <a:srgbClr val="C0C0C0"/>
                            </a:outerShdw>
                          </a:effectLst>
                          <a:latin typeface="Arial" panose="020B0604020202020204" pitchFamily="34" charset="0"/>
                        </a:defRPr>
                      </a:lvl2pPr>
                      <a:lvl3pPr>
                        <a:spcBef>
                          <a:spcPct val="20000"/>
                        </a:spcBef>
                        <a:buClr>
                          <a:schemeClr val="accent2"/>
                        </a:buClr>
                        <a:buSzPct val="140000"/>
                        <a:defRPr b="1">
                          <a:solidFill>
                            <a:schemeClr val="tx1"/>
                          </a:solidFill>
                          <a:effectLst>
                            <a:outerShdw blurRad="38100" dist="38100" dir="2700000" algn="tl">
                              <a:srgbClr val="C0C0C0"/>
                            </a:outerShdw>
                          </a:effectLst>
                          <a:latin typeface="Arial" panose="020B0604020202020204" pitchFamily="34" charset="0"/>
                        </a:defRPr>
                      </a:lvl3pPr>
                      <a:lvl4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4pPr>
                      <a:lvl5pPr>
                        <a:spcBef>
                          <a:spcPct val="20000"/>
                        </a:spcBef>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5pPr>
                      <a:lvl6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6pPr>
                      <a:lvl7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7pPr>
                      <a:lvl8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8pPr>
                      <a:lvl9pPr eaLnBrk="0" fontAlgn="base" hangingPunct="0">
                        <a:spcBef>
                          <a:spcPct val="20000"/>
                        </a:spcBef>
                        <a:spcAft>
                          <a:spcPct val="0"/>
                        </a:spcAft>
                        <a:buClr>
                          <a:schemeClr val="accent2"/>
                        </a:buClr>
                        <a:buSzPct val="120000"/>
                        <a:defRPr>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Damiano</a:t>
                      </a:r>
                      <a:endParaRPr kumimoji="0" lang="it-IT" altLang="it-IT" sz="1200" b="1" i="0" u="none" strike="noStrike" cap="none" normalizeH="0" baseline="0" smtClean="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286778" name="Rectangle 58"/>
          <p:cNvSpPr>
            <a:spLocks noGrp="1" noChangeArrowheads="1"/>
          </p:cNvSpPr>
          <p:nvPr>
            <p:ph type="body" idx="1"/>
          </p:nvPr>
        </p:nvSpPr>
        <p:spPr>
          <a:xfrm>
            <a:off x="5795963" y="1989138"/>
            <a:ext cx="2735262" cy="2016125"/>
          </a:xfrm>
          <a:solidFill>
            <a:srgbClr val="FFFF00"/>
          </a:solidFill>
          <a:ln/>
          <a:effectLst>
            <a:outerShdw dist="107763" dir="2700000" algn="ctr" rotWithShape="0">
              <a:schemeClr val="bg2">
                <a:alpha val="50000"/>
              </a:schemeClr>
            </a:outerShdw>
          </a:effectLst>
        </p:spPr>
        <p:txBody>
          <a:bodyPr lIns="0" tIns="118800" rIns="18000" bIns="118800" anchor="ctr"/>
          <a:lstStyle/>
          <a:p>
            <a:pPr>
              <a:spcBef>
                <a:spcPct val="0"/>
              </a:spcBef>
              <a:buFontTx/>
              <a:buNone/>
            </a:pPr>
            <a:r>
              <a:rPr lang="it-IT" altLang="it-IT" sz="1600" b="0">
                <a:effectLst/>
              </a:rPr>
              <a:t>	Scoprire le dipendenze funzionali non è facile! </a:t>
            </a:r>
          </a:p>
          <a:p>
            <a:pPr>
              <a:buFontTx/>
              <a:buNone/>
            </a:pPr>
            <a:r>
              <a:rPr lang="it-IT" altLang="it-IT" sz="1600" b="0">
                <a:effectLst/>
              </a:rPr>
              <a:t>	Si tratta di un’attività simile alla progettazione concettuale dei dati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6725">
                                            <p:txEl>
                                              <p:pRg st="4" end="4"/>
                                            </p:txEl>
                                          </p:spTgt>
                                        </p:tgtEl>
                                        <p:attrNameLst>
                                          <p:attrName>style.visibility</p:attrName>
                                        </p:attrNameLst>
                                      </p:cBhvr>
                                      <p:to>
                                        <p:strVal val="visible"/>
                                      </p:to>
                                    </p:set>
                                    <p:animEffect transition="in" filter="dissolve">
                                      <p:cBhvr>
                                        <p:cTn id="7" dur="500"/>
                                        <p:tgtEl>
                                          <p:spTgt spid="286725">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86725">
                                            <p:txEl>
                                              <p:pRg st="5" end="5"/>
                                            </p:txEl>
                                          </p:spTgt>
                                        </p:tgtEl>
                                        <p:attrNameLst>
                                          <p:attrName>style.visibility</p:attrName>
                                        </p:attrNameLst>
                                      </p:cBhvr>
                                      <p:to>
                                        <p:strVal val="visible"/>
                                      </p:to>
                                    </p:set>
                                    <p:animEffect transition="in" filter="dissolve">
                                      <p:cBhvr>
                                        <p:cTn id="12" dur="500"/>
                                        <p:tgtEl>
                                          <p:spTgt spid="286725">
                                            <p:txEl>
                                              <p:pRg st="5" end="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86725">
                                            <p:txEl>
                                              <p:pRg st="6" end="6"/>
                                            </p:txEl>
                                          </p:spTgt>
                                        </p:tgtEl>
                                        <p:attrNameLst>
                                          <p:attrName>style.visibility</p:attrName>
                                        </p:attrNameLst>
                                      </p:cBhvr>
                                      <p:to>
                                        <p:strVal val="visible"/>
                                      </p:to>
                                    </p:set>
                                    <p:animEffect transition="in" filter="dissolve">
                                      <p:cBhvr>
                                        <p:cTn id="17" dur="500"/>
                                        <p:tgtEl>
                                          <p:spTgt spid="286725">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86778">
                                            <p:bg/>
                                          </p:spTgt>
                                        </p:tgtEl>
                                        <p:attrNameLst>
                                          <p:attrName>style.visibility</p:attrName>
                                        </p:attrNameLst>
                                      </p:cBhvr>
                                      <p:to>
                                        <p:strVal val="visible"/>
                                      </p:to>
                                    </p:set>
                                    <p:animEffect transition="in" filter="dissolve">
                                      <p:cBhvr>
                                        <p:cTn id="22" dur="500"/>
                                        <p:tgtEl>
                                          <p:spTgt spid="286778">
                                            <p:bg/>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286778">
                                            <p:txEl>
                                              <p:pRg st="0" end="0"/>
                                            </p:txEl>
                                          </p:spTgt>
                                        </p:tgtEl>
                                        <p:attrNameLst>
                                          <p:attrName>style.visibility</p:attrName>
                                        </p:attrNameLst>
                                      </p:cBhvr>
                                      <p:to>
                                        <p:strVal val="visible"/>
                                      </p:to>
                                    </p:set>
                                    <p:animEffect transition="in" filter="dissolve">
                                      <p:cBhvr>
                                        <p:cTn id="25" dur="500"/>
                                        <p:tgtEl>
                                          <p:spTgt spid="286778">
                                            <p:txEl>
                                              <p:pRg st="0" end="0"/>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86778">
                                            <p:txEl>
                                              <p:pRg st="1" end="1"/>
                                            </p:txEl>
                                          </p:spTgt>
                                        </p:tgtEl>
                                        <p:attrNameLst>
                                          <p:attrName>style.visibility</p:attrName>
                                        </p:attrNameLst>
                                      </p:cBhvr>
                                      <p:to>
                                        <p:strVal val="visible"/>
                                      </p:to>
                                    </p:set>
                                    <p:animEffect transition="in" filter="dissolve">
                                      <p:cBhvr>
                                        <p:cTn id="28" dur="500"/>
                                        <p:tgtEl>
                                          <p:spTgt spid="28677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8"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4"/>
          <p:cNvSpPr>
            <a:spLocks noGrp="1"/>
          </p:cNvSpPr>
          <p:nvPr>
            <p:ph type="sldNum" sz="quarter" idx="11"/>
          </p:nvPr>
        </p:nvSpPr>
        <p:spPr/>
        <p:txBody>
          <a:bodyPr/>
          <a:lstStyle/>
          <a:p>
            <a:fld id="{F04F0067-5544-4A14-9BFE-1AD08DAC2951}" type="slidenum">
              <a:rPr lang="it-IT" altLang="it-IT"/>
              <a:pPr/>
              <a:t>14</a:t>
            </a:fld>
            <a:endParaRPr lang="it-IT" altLang="it-IT">
              <a:solidFill>
                <a:schemeClr val="tx1"/>
              </a:solidFill>
            </a:endParaRPr>
          </a:p>
        </p:txBody>
      </p:sp>
      <p:sp>
        <p:nvSpPr>
          <p:cNvPr id="288770" name="Rectangle 2"/>
          <p:cNvSpPr>
            <a:spLocks noGrp="1" noChangeArrowheads="1"/>
          </p:cNvSpPr>
          <p:nvPr>
            <p:ph type="title"/>
          </p:nvPr>
        </p:nvSpPr>
        <p:spPr/>
        <p:txBody>
          <a:bodyPr/>
          <a:lstStyle/>
          <a:p>
            <a:r>
              <a:rPr lang="it-IT" altLang="it-IT" sz="3200">
                <a:solidFill>
                  <a:srgbClr val="CC6600"/>
                </a:solidFill>
              </a:rPr>
              <a:t>Dipendenze funzionali (3)</a:t>
            </a:r>
          </a:p>
        </p:txBody>
      </p:sp>
      <p:sp>
        <p:nvSpPr>
          <p:cNvPr id="288827" name="Text Box 59"/>
          <p:cNvSpPr txBox="1">
            <a:spLocks noChangeArrowheads="1"/>
          </p:cNvSpPr>
          <p:nvPr/>
        </p:nvSpPr>
        <p:spPr bwMode="auto">
          <a:xfrm>
            <a:off x="250825" y="1206500"/>
            <a:ext cx="8623300" cy="5030788"/>
          </a:xfrm>
          <a:prstGeom prst="rect">
            <a:avLst/>
          </a:prstGeom>
          <a:solidFill>
            <a:schemeClr val="bg1"/>
          </a:solidFill>
          <a:ln w="12700" algn="ctr">
            <a:solidFill>
              <a:srgbClr val="C0C0C0"/>
            </a:solidFill>
            <a:miter lim="800000"/>
            <a:headEnd/>
            <a:tailEnd/>
          </a:ln>
          <a:effectLst>
            <a:outerShdw dist="107763" dir="2700000" algn="ctr" rotWithShape="0">
              <a:schemeClr val="bg2">
                <a:alpha val="50000"/>
              </a:schemeClr>
            </a:outerShdw>
          </a:effectLst>
        </p:spPr>
        <p:txBody>
          <a:bodyPr tIns="226800" bIns="118800"/>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562100" indent="-228600">
              <a:defRPr sz="2400">
                <a:solidFill>
                  <a:schemeClr val="tx1"/>
                </a:solidFill>
                <a:latin typeface="Times New Roman" panose="02020603050405020304" pitchFamily="18" charset="0"/>
              </a:defRPr>
            </a:lvl4pPr>
            <a:lvl5pPr marL="1981200" indent="-228600">
              <a:defRPr sz="2400">
                <a:solidFill>
                  <a:schemeClr val="tx1"/>
                </a:solidFill>
                <a:latin typeface="Times New Roman" panose="02020603050405020304" pitchFamily="18" charset="0"/>
              </a:defRPr>
            </a:lvl5pPr>
            <a:lvl6pPr marL="2438400" indent="-228600" eaLnBrk="0" fontAlgn="base" hangingPunct="0">
              <a:spcBef>
                <a:spcPct val="0"/>
              </a:spcBef>
              <a:spcAft>
                <a:spcPct val="0"/>
              </a:spcAft>
              <a:defRPr sz="2400">
                <a:solidFill>
                  <a:schemeClr val="tx1"/>
                </a:solidFill>
                <a:latin typeface="Times New Roman" panose="02020603050405020304" pitchFamily="18" charset="0"/>
              </a:defRPr>
            </a:lvl6pPr>
            <a:lvl7pPr marL="2895600" indent="-228600" eaLnBrk="0" fontAlgn="base" hangingPunct="0">
              <a:spcBef>
                <a:spcPct val="0"/>
              </a:spcBef>
              <a:spcAft>
                <a:spcPct val="0"/>
              </a:spcAft>
              <a:defRPr sz="2400">
                <a:solidFill>
                  <a:schemeClr val="tx1"/>
                </a:solidFill>
                <a:latin typeface="Times New Roman" panose="02020603050405020304" pitchFamily="18" charset="0"/>
              </a:defRPr>
            </a:lvl7pPr>
            <a:lvl8pPr marL="3352800" indent="-228600" eaLnBrk="0" fontAlgn="base" hangingPunct="0">
              <a:spcBef>
                <a:spcPct val="0"/>
              </a:spcBef>
              <a:spcAft>
                <a:spcPct val="0"/>
              </a:spcAft>
              <a:defRPr sz="2400">
                <a:solidFill>
                  <a:schemeClr val="tx1"/>
                </a:solidFill>
                <a:latin typeface="Times New Roman" panose="02020603050405020304" pitchFamily="18" charset="0"/>
              </a:defRPr>
            </a:lvl8pPr>
            <a:lvl9pPr marL="38100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Clr>
                <a:schemeClr val="accent2"/>
              </a:buClr>
              <a:buSzPct val="140000"/>
            </a:pPr>
            <a:r>
              <a:rPr lang="it-IT" altLang="it-IT" sz="1800">
                <a:latin typeface="Arial" panose="020B0604020202020204" pitchFamily="34" charset="0"/>
              </a:rPr>
              <a:t>	Dipendenti</a:t>
            </a:r>
            <a:r>
              <a:rPr lang="it-IT" altLang="it-IT" sz="1800" b="0">
                <a:latin typeface="Arial" panose="020B0604020202020204" pitchFamily="34" charset="0"/>
              </a:rPr>
              <a:t>( Matricola, Nome, Cognome, Stipendio, CodiceCapo, NomeCapo )</a:t>
            </a:r>
            <a:r>
              <a:rPr lang="it-IT" altLang="it-IT" sz="1800">
                <a:solidFill>
                  <a:schemeClr val="accent2"/>
                </a:solidFill>
                <a:latin typeface="Arial" panose="020B0604020202020204" pitchFamily="34" charset="0"/>
              </a:rPr>
              <a:t>	</a:t>
            </a:r>
          </a:p>
          <a:p>
            <a:pPr>
              <a:spcBef>
                <a:spcPct val="30000"/>
              </a:spcBef>
              <a:buClr>
                <a:schemeClr val="accent2"/>
              </a:buClr>
              <a:buSzPct val="140000"/>
            </a:pPr>
            <a:r>
              <a:rPr lang="it-IT" altLang="it-IT" sz="1800">
                <a:solidFill>
                  <a:schemeClr val="accent2"/>
                </a:solidFill>
                <a:latin typeface="Arial" panose="020B0604020202020204" pitchFamily="34" charset="0"/>
              </a:rPr>
              <a:t>	</a:t>
            </a:r>
            <a:r>
              <a:rPr lang="it-IT" altLang="it-IT" sz="1800" b="0">
                <a:latin typeface="Arial" panose="020B0604020202020204" pitchFamily="34" charset="0"/>
              </a:rPr>
              <a:t>Matricola </a:t>
            </a:r>
            <a:r>
              <a:rPr lang="it-IT" altLang="it-IT" sz="1800" b="0">
                <a:latin typeface="Arial" panose="020B0604020202020204" pitchFamily="34" charset="0"/>
                <a:sym typeface="Wingdings" panose="05000000000000000000" pitchFamily="2" charset="2"/>
              </a:rPr>
              <a:t> ( Nome, Cognome, Stipendio, CodiceCapo )</a:t>
            </a:r>
          </a:p>
          <a:p>
            <a:pPr>
              <a:spcBef>
                <a:spcPct val="30000"/>
              </a:spcBef>
              <a:buClr>
                <a:schemeClr val="accent2"/>
              </a:buClr>
              <a:buSzPct val="140000"/>
            </a:pPr>
            <a:r>
              <a:rPr lang="it-IT" altLang="it-IT" sz="1800" b="0">
                <a:latin typeface="Arial" panose="020B0604020202020204" pitchFamily="34" charset="0"/>
                <a:sym typeface="Wingdings" panose="05000000000000000000" pitchFamily="2" charset="2"/>
              </a:rPr>
              <a:t>	</a:t>
            </a:r>
            <a:r>
              <a:rPr lang="it-IT" altLang="it-IT" sz="1800" b="0">
                <a:latin typeface="Arial" panose="020B0604020202020204" pitchFamily="34" charset="0"/>
              </a:rPr>
              <a:t>CodiceCapo </a:t>
            </a:r>
            <a:r>
              <a:rPr lang="it-IT" altLang="it-IT" sz="1800" b="0">
                <a:latin typeface="Arial" panose="020B0604020202020204" pitchFamily="34" charset="0"/>
                <a:sym typeface="Wingdings" panose="05000000000000000000" pitchFamily="2" charset="2"/>
              </a:rPr>
              <a:t> NomeCapo </a:t>
            </a:r>
          </a:p>
          <a:p>
            <a:pPr>
              <a:spcBef>
                <a:spcPct val="30000"/>
              </a:spcBef>
              <a:buClr>
                <a:schemeClr val="accent2"/>
              </a:buClr>
              <a:buSzPct val="140000"/>
            </a:pPr>
            <a:r>
              <a:rPr lang="it-IT" altLang="it-IT" sz="1800" b="0">
                <a:latin typeface="Arial" panose="020B0604020202020204" pitchFamily="34" charset="0"/>
                <a:sym typeface="Wingdings" panose="05000000000000000000" pitchFamily="2" charset="2"/>
              </a:rPr>
              <a:t>	</a:t>
            </a:r>
            <a:r>
              <a:rPr lang="it-IT" altLang="it-IT" sz="1800" b="0">
                <a:latin typeface="Arial" panose="020B0604020202020204" pitchFamily="34" charset="0"/>
              </a:rPr>
              <a:t>Matricola </a:t>
            </a:r>
            <a:r>
              <a:rPr lang="it-IT" altLang="it-IT" sz="1800" b="0">
                <a:latin typeface="Arial" panose="020B0604020202020204" pitchFamily="34" charset="0"/>
                <a:sym typeface="Wingdings" panose="05000000000000000000" pitchFamily="2" charset="2"/>
              </a:rPr>
              <a:t> NomeCapo 	</a:t>
            </a:r>
            <a:r>
              <a:rPr lang="it-IT" altLang="it-IT" sz="1800">
                <a:latin typeface="Arial" panose="020B0604020202020204" pitchFamily="34" charset="0"/>
                <a:sym typeface="Wingdings" panose="05000000000000000000" pitchFamily="2" charset="2"/>
              </a:rPr>
              <a:t>transitivamente</a:t>
            </a:r>
          </a:p>
          <a:p>
            <a:pPr>
              <a:spcBef>
                <a:spcPct val="30000"/>
              </a:spcBef>
              <a:buClr>
                <a:schemeClr val="accent2"/>
              </a:buClr>
              <a:buSzPct val="140000"/>
            </a:pPr>
            <a:r>
              <a:rPr lang="it-IT" altLang="it-IT" sz="1800" b="0">
                <a:latin typeface="Arial" panose="020B0604020202020204" pitchFamily="34" charset="0"/>
              </a:rPr>
              <a:t>	Matricola </a:t>
            </a:r>
            <a:r>
              <a:rPr lang="it-IT" altLang="it-IT" sz="1800" b="0">
                <a:latin typeface="Arial" panose="020B0604020202020204" pitchFamily="34" charset="0"/>
                <a:sym typeface="Wingdings" panose="05000000000000000000" pitchFamily="2" charset="2"/>
              </a:rPr>
              <a:t> ( Nome, Cognome, Stipendio, CodiceCapo, NomeCapo )</a:t>
            </a:r>
          </a:p>
          <a:p>
            <a:pPr>
              <a:spcBef>
                <a:spcPct val="30000"/>
              </a:spcBef>
              <a:buClr>
                <a:schemeClr val="accent2"/>
              </a:buClr>
              <a:buSzPct val="140000"/>
            </a:pPr>
            <a:r>
              <a:rPr lang="it-IT" altLang="it-IT" sz="1800" b="0">
                <a:latin typeface="Arial" panose="020B0604020202020204" pitchFamily="34" charset="0"/>
                <a:sym typeface="Wingdings" panose="05000000000000000000" pitchFamily="2" charset="2"/>
              </a:rPr>
              <a:t>	Matricola è chiave per </a:t>
            </a:r>
            <a:r>
              <a:rPr lang="it-IT" altLang="it-IT" sz="1800">
                <a:latin typeface="Arial" panose="020B0604020202020204" pitchFamily="34" charset="0"/>
                <a:sym typeface="Wingdings" panose="05000000000000000000" pitchFamily="2" charset="2"/>
              </a:rPr>
              <a:t>Dipendenti</a:t>
            </a:r>
          </a:p>
        </p:txBody>
      </p:sp>
      <p:sp>
        <p:nvSpPr>
          <p:cNvPr id="288830" name="Rectangle 62"/>
          <p:cNvSpPr>
            <a:spLocks noChangeArrowheads="1"/>
          </p:cNvSpPr>
          <p:nvPr/>
        </p:nvSpPr>
        <p:spPr bwMode="auto">
          <a:xfrm>
            <a:off x="1001713" y="4076700"/>
            <a:ext cx="7138987" cy="1727200"/>
          </a:xfrm>
          <a:prstGeom prst="rect">
            <a:avLst/>
          </a:prstGeom>
          <a:solidFill>
            <a:srgbClr val="F7FFFF"/>
          </a:solidFill>
          <a:ln w="12700">
            <a:solidFill>
              <a:srgbClr val="C0C0C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tIns="118800" rIns="198000" bIns="118800" anchor="ctr"/>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pPr>
              <a:buFontTx/>
              <a:buNone/>
            </a:pPr>
            <a:r>
              <a:rPr lang="it-IT" altLang="it-IT" sz="1800" b="0">
                <a:effectLst/>
              </a:rPr>
              <a:t>	Si ha </a:t>
            </a:r>
            <a:r>
              <a:rPr lang="it-IT" altLang="it-IT" sz="1800">
                <a:solidFill>
                  <a:schemeClr val="accent2"/>
                </a:solidFill>
                <a:effectLst/>
              </a:rPr>
              <a:t>dipendenza transitiva</a:t>
            </a:r>
            <a:r>
              <a:rPr lang="it-IT" altLang="it-IT" sz="1800" b="0">
                <a:effectLst/>
              </a:rPr>
              <a:t> tra attributi quando un attributo </a:t>
            </a:r>
            <a:r>
              <a:rPr lang="it-IT" altLang="it-IT" sz="1800">
                <a:effectLst/>
              </a:rPr>
              <a:t>A</a:t>
            </a:r>
            <a:r>
              <a:rPr lang="it-IT" altLang="it-IT" sz="1800" b="0">
                <a:effectLst/>
              </a:rPr>
              <a:t> determina </a:t>
            </a:r>
            <a:r>
              <a:rPr lang="it-IT" altLang="it-IT" sz="1800">
                <a:effectLst/>
              </a:rPr>
              <a:t>B</a:t>
            </a:r>
            <a:r>
              <a:rPr lang="it-IT" altLang="it-IT" sz="1800" b="0">
                <a:effectLst/>
              </a:rPr>
              <a:t> e </a:t>
            </a:r>
            <a:r>
              <a:rPr lang="it-IT" altLang="it-IT" sz="1800">
                <a:effectLst/>
              </a:rPr>
              <a:t>B</a:t>
            </a:r>
            <a:r>
              <a:rPr lang="it-IT" altLang="it-IT" sz="1800" b="0">
                <a:effectLst/>
              </a:rPr>
              <a:t> determina </a:t>
            </a:r>
            <a:r>
              <a:rPr lang="it-IT" altLang="it-IT" sz="1800">
                <a:effectLst/>
              </a:rPr>
              <a:t>C</a:t>
            </a:r>
            <a:r>
              <a:rPr lang="it-IT" altLang="it-IT" sz="1800" b="0">
                <a:effectLst/>
              </a:rPr>
              <a:t>; si dice allora che </a:t>
            </a:r>
            <a:r>
              <a:rPr lang="it-IT" altLang="it-IT" sz="1800">
                <a:effectLst/>
              </a:rPr>
              <a:t>C</a:t>
            </a:r>
            <a:r>
              <a:rPr lang="it-IT" altLang="it-IT" sz="1800" b="0">
                <a:effectLst/>
              </a:rPr>
              <a:t> dipende transitivamente da </a:t>
            </a:r>
            <a:r>
              <a:rPr lang="it-IT" altLang="it-IT" sz="1800">
                <a:effectLst/>
              </a:rPr>
              <a:t>A</a:t>
            </a:r>
            <a:r>
              <a:rPr lang="it-IT" altLang="it-IT" sz="1800" b="0">
                <a:effectLst/>
              </a:rPr>
              <a:t>:</a:t>
            </a:r>
          </a:p>
          <a:p>
            <a:pPr>
              <a:spcBef>
                <a:spcPct val="60000"/>
              </a:spcBef>
              <a:buFontTx/>
              <a:buNone/>
            </a:pPr>
            <a:r>
              <a:rPr lang="it-IT" altLang="it-IT" sz="1800" b="0">
                <a:effectLst/>
              </a:rPr>
              <a:t>	</a:t>
            </a:r>
            <a:r>
              <a:rPr lang="it-IT" altLang="it-IT" sz="1800">
                <a:effectLst/>
              </a:rPr>
              <a:t>A</a:t>
            </a:r>
            <a:r>
              <a:rPr lang="it-IT" altLang="it-IT" sz="1800" b="0">
                <a:effectLst/>
              </a:rPr>
              <a:t> </a:t>
            </a:r>
            <a:r>
              <a:rPr lang="it-IT" altLang="it-IT" sz="1800" b="0">
                <a:effectLst/>
                <a:sym typeface="Wingdings" panose="05000000000000000000" pitchFamily="2" charset="2"/>
              </a:rPr>
              <a:t> </a:t>
            </a:r>
            <a:r>
              <a:rPr lang="it-IT" altLang="it-IT" sz="1800">
                <a:effectLst/>
              </a:rPr>
              <a:t>B</a:t>
            </a:r>
            <a:r>
              <a:rPr lang="it-IT" altLang="it-IT" sz="1800" b="0">
                <a:effectLst/>
              </a:rPr>
              <a:t> e </a:t>
            </a:r>
            <a:r>
              <a:rPr lang="it-IT" altLang="it-IT" sz="1800">
                <a:effectLst/>
              </a:rPr>
              <a:t>B </a:t>
            </a:r>
            <a:r>
              <a:rPr lang="it-IT" altLang="it-IT" sz="1800">
                <a:effectLst/>
                <a:sym typeface="Wingdings" panose="05000000000000000000" pitchFamily="2" charset="2"/>
              </a:rPr>
              <a:t> </a:t>
            </a:r>
            <a:r>
              <a:rPr lang="it-IT" altLang="it-IT" sz="1800">
                <a:effectLst/>
              </a:rPr>
              <a:t>C </a:t>
            </a:r>
            <a:r>
              <a:rPr lang="it-IT" altLang="it-IT" sz="1800" b="0">
                <a:effectLst/>
              </a:rPr>
              <a:t>allora  </a:t>
            </a:r>
            <a:r>
              <a:rPr lang="it-IT" altLang="it-IT" sz="1800">
                <a:effectLst/>
              </a:rPr>
              <a:t>A</a:t>
            </a:r>
            <a:r>
              <a:rPr lang="it-IT" altLang="it-IT" sz="1800" b="0">
                <a:effectLst/>
              </a:rPr>
              <a:t> </a:t>
            </a:r>
            <a:r>
              <a:rPr lang="it-IT" altLang="it-IT" sz="1800" b="0">
                <a:effectLst/>
                <a:sym typeface="Wingdings" panose="05000000000000000000" pitchFamily="2" charset="2"/>
              </a:rPr>
              <a:t> </a:t>
            </a:r>
            <a:r>
              <a:rPr lang="it-IT" altLang="it-IT" sz="1800">
                <a:effectLst/>
              </a:rPr>
              <a:t>C</a:t>
            </a:r>
            <a:r>
              <a:rPr lang="it-IT" altLang="it-IT" sz="1800" b="0">
                <a:effectLst/>
              </a:rPr>
              <a:t> </a:t>
            </a:r>
            <a:r>
              <a:rPr lang="it-IT" altLang="it-IT" sz="1800">
                <a:effectLst/>
              </a:rPr>
              <a:t>transitivamente</a:t>
            </a:r>
            <a:endParaRPr lang="it-IT" altLang="it-IT" sz="1800" b="0">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8827">
                                            <p:txEl>
                                              <p:pRg st="2" end="2"/>
                                            </p:txEl>
                                          </p:spTgt>
                                        </p:tgtEl>
                                        <p:attrNameLst>
                                          <p:attrName>style.visibility</p:attrName>
                                        </p:attrNameLst>
                                      </p:cBhvr>
                                      <p:to>
                                        <p:strVal val="visible"/>
                                      </p:to>
                                    </p:set>
                                    <p:animEffect transition="in" filter="dissolve">
                                      <p:cBhvr>
                                        <p:cTn id="7" dur="500"/>
                                        <p:tgtEl>
                                          <p:spTgt spid="28882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88827">
                                            <p:txEl>
                                              <p:pRg st="3" end="3"/>
                                            </p:txEl>
                                          </p:spTgt>
                                        </p:tgtEl>
                                        <p:attrNameLst>
                                          <p:attrName>style.visibility</p:attrName>
                                        </p:attrNameLst>
                                      </p:cBhvr>
                                      <p:to>
                                        <p:strVal val="visible"/>
                                      </p:to>
                                    </p:set>
                                    <p:animEffect transition="in" filter="dissolve">
                                      <p:cBhvr>
                                        <p:cTn id="12" dur="500"/>
                                        <p:tgtEl>
                                          <p:spTgt spid="288827">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88827">
                                            <p:txEl>
                                              <p:pRg st="4" end="4"/>
                                            </p:txEl>
                                          </p:spTgt>
                                        </p:tgtEl>
                                        <p:attrNameLst>
                                          <p:attrName>style.visibility</p:attrName>
                                        </p:attrNameLst>
                                      </p:cBhvr>
                                      <p:to>
                                        <p:strVal val="visible"/>
                                      </p:to>
                                    </p:set>
                                    <p:animEffect transition="in" filter="dissolve">
                                      <p:cBhvr>
                                        <p:cTn id="17" dur="500"/>
                                        <p:tgtEl>
                                          <p:spTgt spid="288827">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88827">
                                            <p:txEl>
                                              <p:pRg st="5" end="5"/>
                                            </p:txEl>
                                          </p:spTgt>
                                        </p:tgtEl>
                                        <p:attrNameLst>
                                          <p:attrName>style.visibility</p:attrName>
                                        </p:attrNameLst>
                                      </p:cBhvr>
                                      <p:to>
                                        <p:strVal val="visible"/>
                                      </p:to>
                                    </p:set>
                                    <p:animEffect transition="in" filter="dissolve">
                                      <p:cBhvr>
                                        <p:cTn id="22" dur="500"/>
                                        <p:tgtEl>
                                          <p:spTgt spid="288827">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88830"/>
                                        </p:tgtEl>
                                        <p:attrNameLst>
                                          <p:attrName>style.visibility</p:attrName>
                                        </p:attrNameLst>
                                      </p:cBhvr>
                                      <p:to>
                                        <p:strVal val="visible"/>
                                      </p:to>
                                    </p:set>
                                    <p:animEffect transition="in" filter="dissolve">
                                      <p:cBhvr>
                                        <p:cTn id="27" dur="500"/>
                                        <p:tgtEl>
                                          <p:spTgt spid="288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8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4"/>
          <p:cNvSpPr>
            <a:spLocks noGrp="1"/>
          </p:cNvSpPr>
          <p:nvPr>
            <p:ph type="sldNum" sz="quarter" idx="11"/>
          </p:nvPr>
        </p:nvSpPr>
        <p:spPr/>
        <p:txBody>
          <a:bodyPr/>
          <a:lstStyle/>
          <a:p>
            <a:fld id="{E833CD59-73C9-485F-96FC-FE70995F5351}" type="slidenum">
              <a:rPr lang="it-IT" altLang="it-IT"/>
              <a:pPr/>
              <a:t>15</a:t>
            </a:fld>
            <a:endParaRPr lang="it-IT" altLang="it-IT">
              <a:solidFill>
                <a:schemeClr val="tx1"/>
              </a:solidFill>
            </a:endParaRPr>
          </a:p>
        </p:txBody>
      </p:sp>
      <p:sp>
        <p:nvSpPr>
          <p:cNvPr id="181250" name="Rectangle 2"/>
          <p:cNvSpPr>
            <a:spLocks noGrp="1" noChangeArrowheads="1"/>
          </p:cNvSpPr>
          <p:nvPr>
            <p:ph type="title"/>
          </p:nvPr>
        </p:nvSpPr>
        <p:spPr/>
        <p:txBody>
          <a:bodyPr/>
          <a:lstStyle/>
          <a:p>
            <a:r>
              <a:rPr lang="it-IT" altLang="it-IT" sz="3200">
                <a:solidFill>
                  <a:srgbClr val="CC6600"/>
                </a:solidFill>
              </a:rPr>
              <a:t>Prima Forma Normale 1NF </a:t>
            </a:r>
          </a:p>
        </p:txBody>
      </p:sp>
      <p:sp>
        <p:nvSpPr>
          <p:cNvPr id="181326" name="Text Box 78"/>
          <p:cNvSpPr txBox="1">
            <a:spLocks noChangeArrowheads="1"/>
          </p:cNvSpPr>
          <p:nvPr/>
        </p:nvSpPr>
        <p:spPr bwMode="auto">
          <a:xfrm>
            <a:off x="250825" y="1206500"/>
            <a:ext cx="8623300" cy="5030788"/>
          </a:xfrm>
          <a:prstGeom prst="rect">
            <a:avLst/>
          </a:prstGeom>
          <a:solidFill>
            <a:schemeClr val="bg1"/>
          </a:solidFill>
          <a:ln w="12700" algn="ctr">
            <a:solidFill>
              <a:srgbClr val="C0C0C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tIns="226800" bIns="118800"/>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562100" indent="-228600">
              <a:defRPr sz="2400">
                <a:solidFill>
                  <a:schemeClr val="tx1"/>
                </a:solidFill>
                <a:latin typeface="Times New Roman" panose="02020603050405020304" pitchFamily="18" charset="0"/>
              </a:defRPr>
            </a:lvl4pPr>
            <a:lvl5pPr marL="1981200" indent="-228600">
              <a:defRPr sz="2400">
                <a:solidFill>
                  <a:schemeClr val="tx1"/>
                </a:solidFill>
                <a:latin typeface="Times New Roman" panose="02020603050405020304" pitchFamily="18" charset="0"/>
              </a:defRPr>
            </a:lvl5pPr>
            <a:lvl6pPr marL="2438400" indent="-228600" eaLnBrk="0" fontAlgn="base" hangingPunct="0">
              <a:spcBef>
                <a:spcPct val="0"/>
              </a:spcBef>
              <a:spcAft>
                <a:spcPct val="0"/>
              </a:spcAft>
              <a:defRPr sz="2400">
                <a:solidFill>
                  <a:schemeClr val="tx1"/>
                </a:solidFill>
                <a:latin typeface="Times New Roman" panose="02020603050405020304" pitchFamily="18" charset="0"/>
              </a:defRPr>
            </a:lvl6pPr>
            <a:lvl7pPr marL="2895600" indent="-228600" eaLnBrk="0" fontAlgn="base" hangingPunct="0">
              <a:spcBef>
                <a:spcPct val="0"/>
              </a:spcBef>
              <a:spcAft>
                <a:spcPct val="0"/>
              </a:spcAft>
              <a:defRPr sz="2400">
                <a:solidFill>
                  <a:schemeClr val="tx1"/>
                </a:solidFill>
                <a:latin typeface="Times New Roman" panose="02020603050405020304" pitchFamily="18" charset="0"/>
              </a:defRPr>
            </a:lvl7pPr>
            <a:lvl8pPr marL="3352800" indent="-228600" eaLnBrk="0" fontAlgn="base" hangingPunct="0">
              <a:spcBef>
                <a:spcPct val="0"/>
              </a:spcBef>
              <a:spcAft>
                <a:spcPct val="0"/>
              </a:spcAft>
              <a:defRPr sz="2400">
                <a:solidFill>
                  <a:schemeClr val="tx1"/>
                </a:solidFill>
                <a:latin typeface="Times New Roman" panose="02020603050405020304" pitchFamily="18" charset="0"/>
              </a:defRPr>
            </a:lvl8pPr>
            <a:lvl9pPr marL="38100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Clr>
                <a:schemeClr val="accent2"/>
              </a:buClr>
              <a:buSzPct val="140000"/>
            </a:pPr>
            <a:r>
              <a:rPr lang="it-IT" altLang="it-IT" sz="1800">
                <a:latin typeface="Arial" panose="020B0604020202020204" pitchFamily="34" charset="0"/>
              </a:rPr>
              <a:t>	Prima forma normale</a:t>
            </a:r>
          </a:p>
        </p:txBody>
      </p:sp>
      <p:sp>
        <p:nvSpPr>
          <p:cNvPr id="181327" name="Rectangle 79"/>
          <p:cNvSpPr>
            <a:spLocks noChangeArrowheads="1"/>
          </p:cNvSpPr>
          <p:nvPr/>
        </p:nvSpPr>
        <p:spPr bwMode="auto">
          <a:xfrm>
            <a:off x="549275" y="1954213"/>
            <a:ext cx="8024813" cy="3860800"/>
          </a:xfrm>
          <a:prstGeom prst="rect">
            <a:avLst/>
          </a:prstGeom>
          <a:solidFill>
            <a:srgbClr val="F7FFFF"/>
          </a:solidFill>
          <a:ln w="12700" algn="ctr">
            <a:solidFill>
              <a:srgbClr val="C0C0C0"/>
            </a:solidFill>
            <a:miter lim="800000"/>
            <a:headEnd/>
            <a:tailEnd/>
          </a:ln>
          <a:effectLst>
            <a:outerShdw dist="107763" dir="2700000" algn="ctr" rotWithShape="0">
              <a:schemeClr val="bg2">
                <a:alpha val="50000"/>
              </a:schemeClr>
            </a:outerShdw>
          </a:effectLst>
        </p:spPr>
        <p:txBody>
          <a:bodyPr tIns="226800" bIns="118800"/>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r>
              <a:rPr lang="it-IT" altLang="it-IT" sz="1800" b="0">
                <a:effectLst/>
              </a:rPr>
              <a:t>Tutte le righe hanno lo stesso numero di attributi e contengono informazioni di una (sola) entità</a:t>
            </a:r>
          </a:p>
          <a:p>
            <a:pPr>
              <a:spcBef>
                <a:spcPct val="50000"/>
              </a:spcBef>
            </a:pPr>
            <a:r>
              <a:rPr lang="it-IT" altLang="it-IT" sz="1800" b="0">
                <a:effectLst/>
              </a:rPr>
              <a:t>I valori delle colonne rappresentano informazioni elementari (non ci sono informazioni di gruppo) </a:t>
            </a:r>
          </a:p>
          <a:p>
            <a:pPr>
              <a:spcBef>
                <a:spcPct val="50000"/>
              </a:spcBef>
            </a:pPr>
            <a:r>
              <a:rPr lang="it-IT" altLang="it-IT" sz="1800" b="0">
                <a:effectLst/>
              </a:rPr>
              <a:t>Tutti i valori in una colonna sono del medesimo tipo</a:t>
            </a:r>
          </a:p>
          <a:p>
            <a:pPr>
              <a:spcBef>
                <a:spcPct val="50000"/>
              </a:spcBef>
            </a:pPr>
            <a:r>
              <a:rPr lang="it-IT" altLang="it-IT" sz="1800" b="0">
                <a:effectLst/>
              </a:rPr>
              <a:t>Non ci possono essere righe duplicate, quindi ci deve essere un attributo o un insieme di attributi con la funzione di chiave primaria </a:t>
            </a:r>
          </a:p>
          <a:p>
            <a:pPr>
              <a:spcBef>
                <a:spcPct val="50000"/>
              </a:spcBef>
            </a:pPr>
            <a:r>
              <a:rPr lang="it-IT" altLang="it-IT" sz="1800" b="0">
                <a:effectLst/>
              </a:rPr>
              <a:t>L’ordine delle colonne non è rilevante (perché le colonne hanno un’intestazione) </a:t>
            </a:r>
          </a:p>
          <a:p>
            <a:pPr>
              <a:spcBef>
                <a:spcPct val="50000"/>
              </a:spcBef>
            </a:pPr>
            <a:r>
              <a:rPr lang="it-IT" altLang="it-IT" sz="1800" b="0">
                <a:effectLst/>
              </a:rPr>
              <a:t>L’ordine delle righe non è rilevante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4"/>
          <p:cNvSpPr>
            <a:spLocks noGrp="1"/>
          </p:cNvSpPr>
          <p:nvPr>
            <p:ph type="sldNum" sz="quarter" idx="11"/>
          </p:nvPr>
        </p:nvSpPr>
        <p:spPr/>
        <p:txBody>
          <a:bodyPr/>
          <a:lstStyle/>
          <a:p>
            <a:fld id="{2E77557B-AAEA-41F9-A0E3-2F37C92BCB2D}" type="slidenum">
              <a:rPr lang="it-IT" altLang="it-IT"/>
              <a:pPr/>
              <a:t>16</a:t>
            </a:fld>
            <a:endParaRPr lang="it-IT" altLang="it-IT">
              <a:solidFill>
                <a:schemeClr val="tx1"/>
              </a:solidFill>
            </a:endParaRPr>
          </a:p>
        </p:txBody>
      </p:sp>
      <p:sp>
        <p:nvSpPr>
          <p:cNvPr id="25602" name="Rectangle 2"/>
          <p:cNvSpPr>
            <a:spLocks noGrp="1" noChangeArrowheads="1"/>
          </p:cNvSpPr>
          <p:nvPr>
            <p:ph type="title"/>
          </p:nvPr>
        </p:nvSpPr>
        <p:spPr/>
        <p:txBody>
          <a:bodyPr/>
          <a:lstStyle/>
          <a:p>
            <a:r>
              <a:rPr lang="it-IT" altLang="it-IT" sz="3200">
                <a:solidFill>
                  <a:srgbClr val="CC6600"/>
                </a:solidFill>
              </a:rPr>
              <a:t>Seconda Forma Normale 2NF</a:t>
            </a:r>
          </a:p>
        </p:txBody>
      </p:sp>
      <p:sp>
        <p:nvSpPr>
          <p:cNvPr id="25684" name="Text Box 84"/>
          <p:cNvSpPr txBox="1">
            <a:spLocks noChangeArrowheads="1"/>
          </p:cNvSpPr>
          <p:nvPr/>
        </p:nvSpPr>
        <p:spPr bwMode="auto">
          <a:xfrm>
            <a:off x="250825" y="1158875"/>
            <a:ext cx="8623300" cy="5149850"/>
          </a:xfrm>
          <a:prstGeom prst="rect">
            <a:avLst/>
          </a:prstGeom>
          <a:solidFill>
            <a:schemeClr val="bg1"/>
          </a:solidFill>
          <a:ln w="12700" algn="ctr">
            <a:solidFill>
              <a:srgbClr val="C0C0C0"/>
            </a:solidFill>
            <a:miter lim="800000"/>
            <a:headEnd/>
            <a:tailEnd/>
          </a:ln>
          <a:effectLst>
            <a:outerShdw dist="107763" dir="2700000" algn="ctr" rotWithShape="0">
              <a:schemeClr val="bg2">
                <a:alpha val="50000"/>
              </a:schemeClr>
            </a:outerShdw>
          </a:effectLst>
        </p:spPr>
        <p:txBody>
          <a:bodyPr tIns="154800" bIns="118800"/>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562100" indent="-228600">
              <a:defRPr sz="2400">
                <a:solidFill>
                  <a:schemeClr val="tx1"/>
                </a:solidFill>
                <a:latin typeface="Times New Roman" panose="02020603050405020304" pitchFamily="18" charset="0"/>
              </a:defRPr>
            </a:lvl4pPr>
            <a:lvl5pPr marL="1981200" indent="-228600">
              <a:defRPr sz="2400">
                <a:solidFill>
                  <a:schemeClr val="tx1"/>
                </a:solidFill>
                <a:latin typeface="Times New Roman" panose="02020603050405020304" pitchFamily="18" charset="0"/>
              </a:defRPr>
            </a:lvl5pPr>
            <a:lvl6pPr marL="2438400" indent="-228600" eaLnBrk="0" fontAlgn="base" hangingPunct="0">
              <a:spcBef>
                <a:spcPct val="0"/>
              </a:spcBef>
              <a:spcAft>
                <a:spcPct val="0"/>
              </a:spcAft>
              <a:defRPr sz="2400">
                <a:solidFill>
                  <a:schemeClr val="tx1"/>
                </a:solidFill>
                <a:latin typeface="Times New Roman" panose="02020603050405020304" pitchFamily="18" charset="0"/>
              </a:defRPr>
            </a:lvl6pPr>
            <a:lvl7pPr marL="2895600" indent="-228600" eaLnBrk="0" fontAlgn="base" hangingPunct="0">
              <a:spcBef>
                <a:spcPct val="0"/>
              </a:spcBef>
              <a:spcAft>
                <a:spcPct val="0"/>
              </a:spcAft>
              <a:defRPr sz="2400">
                <a:solidFill>
                  <a:schemeClr val="tx1"/>
                </a:solidFill>
                <a:latin typeface="Times New Roman" panose="02020603050405020304" pitchFamily="18" charset="0"/>
              </a:defRPr>
            </a:lvl7pPr>
            <a:lvl8pPr marL="3352800" indent="-228600" eaLnBrk="0" fontAlgn="base" hangingPunct="0">
              <a:spcBef>
                <a:spcPct val="0"/>
              </a:spcBef>
              <a:spcAft>
                <a:spcPct val="0"/>
              </a:spcAft>
              <a:defRPr sz="2400">
                <a:solidFill>
                  <a:schemeClr val="tx1"/>
                </a:solidFill>
                <a:latin typeface="Times New Roman" panose="02020603050405020304" pitchFamily="18" charset="0"/>
              </a:defRPr>
            </a:lvl8pPr>
            <a:lvl9pPr marL="38100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Clr>
                <a:schemeClr val="accent2"/>
              </a:buClr>
              <a:buSzPct val="140000"/>
            </a:pPr>
            <a:endParaRPr lang="it-IT" altLang="it-IT" sz="1800" b="0">
              <a:latin typeface="Arial" panose="020B0604020202020204" pitchFamily="34" charset="0"/>
            </a:endParaRPr>
          </a:p>
          <a:p>
            <a:pPr>
              <a:buClr>
                <a:schemeClr val="accent2"/>
              </a:buClr>
              <a:buSzPct val="140000"/>
            </a:pPr>
            <a:endParaRPr lang="it-IT" altLang="it-IT" sz="1800" b="0">
              <a:latin typeface="Arial" panose="020B0604020202020204" pitchFamily="34" charset="0"/>
            </a:endParaRPr>
          </a:p>
          <a:p>
            <a:pPr>
              <a:buClr>
                <a:schemeClr val="accent2"/>
              </a:buClr>
              <a:buSzPct val="140000"/>
            </a:pPr>
            <a:endParaRPr lang="it-IT" altLang="it-IT" sz="1800" b="0">
              <a:latin typeface="Arial" panose="020B0604020202020204" pitchFamily="34" charset="0"/>
            </a:endParaRPr>
          </a:p>
          <a:p>
            <a:pPr>
              <a:buClr>
                <a:schemeClr val="accent2"/>
              </a:buClr>
              <a:buSzPct val="140000"/>
            </a:pPr>
            <a:endParaRPr lang="it-IT" altLang="it-IT" sz="1800" b="0">
              <a:latin typeface="Arial" panose="020B0604020202020204" pitchFamily="34" charset="0"/>
            </a:endParaRPr>
          </a:p>
          <a:p>
            <a:pPr>
              <a:spcBef>
                <a:spcPct val="60000"/>
              </a:spcBef>
              <a:buClr>
                <a:schemeClr val="accent2"/>
              </a:buClr>
              <a:buSzPct val="140000"/>
            </a:pPr>
            <a:r>
              <a:rPr lang="it-IT" altLang="it-IT" sz="1800" b="0">
                <a:latin typeface="Arial" panose="020B0604020202020204" pitchFamily="34" charset="0"/>
              </a:rPr>
              <a:t>	</a:t>
            </a:r>
            <a:r>
              <a:rPr lang="it-IT" altLang="it-IT" sz="1800">
                <a:latin typeface="Arial" panose="020B0604020202020204" pitchFamily="34" charset="0"/>
              </a:rPr>
              <a:t>Inventario</a:t>
            </a:r>
            <a:r>
              <a:rPr lang="it-IT" altLang="it-IT" sz="1800" b="0">
                <a:latin typeface="Arial" panose="020B0604020202020204" pitchFamily="34" charset="0"/>
              </a:rPr>
              <a:t> (Prodotto, Magazzino, Quantità, IndirizzoMagazzino)</a:t>
            </a:r>
          </a:p>
          <a:p>
            <a:pPr>
              <a:buClr>
                <a:schemeClr val="accent2"/>
              </a:buClr>
              <a:buSzPct val="140000"/>
            </a:pPr>
            <a:r>
              <a:rPr lang="it-IT" altLang="it-IT" sz="1800" b="0">
                <a:latin typeface="Arial" panose="020B0604020202020204" pitchFamily="34" charset="0"/>
              </a:rPr>
              <a:t>	{Prodotto, Magazzino} è chiave per </a:t>
            </a:r>
            <a:r>
              <a:rPr lang="it-IT" altLang="it-IT" sz="1800">
                <a:latin typeface="Arial" panose="020B0604020202020204" pitchFamily="34" charset="0"/>
              </a:rPr>
              <a:t>Inventario</a:t>
            </a:r>
            <a:r>
              <a:rPr lang="it-IT" altLang="it-IT" sz="1800" b="0">
                <a:latin typeface="Arial" panose="020B0604020202020204" pitchFamily="34" charset="0"/>
              </a:rPr>
              <a:t>	</a:t>
            </a:r>
          </a:p>
          <a:p>
            <a:pPr>
              <a:spcBef>
                <a:spcPct val="50000"/>
              </a:spcBef>
              <a:buClr>
                <a:schemeClr val="accent2"/>
              </a:buClr>
              <a:buSzPct val="140000"/>
            </a:pPr>
            <a:r>
              <a:rPr lang="it-IT" altLang="it-IT" sz="1800" b="0">
                <a:latin typeface="Arial" panose="020B0604020202020204" pitchFamily="34" charset="0"/>
              </a:rPr>
              <a:t>	Magazzino </a:t>
            </a:r>
            <a:r>
              <a:rPr lang="it-IT" altLang="it-IT" sz="1800" b="0">
                <a:latin typeface="Arial" panose="020B0604020202020204" pitchFamily="34" charset="0"/>
                <a:sym typeface="Wingdings" panose="05000000000000000000" pitchFamily="2" charset="2"/>
              </a:rPr>
              <a:t></a:t>
            </a:r>
            <a:r>
              <a:rPr lang="it-IT" altLang="it-IT" sz="1800" b="0">
                <a:latin typeface="Arial" panose="020B0604020202020204" pitchFamily="34" charset="0"/>
              </a:rPr>
              <a:t> IndirizzoMagazzino  </a:t>
            </a:r>
            <a:r>
              <a:rPr lang="it-IT" altLang="it-IT" sz="1800">
                <a:solidFill>
                  <a:srgbClr val="0033CC"/>
                </a:solidFill>
                <a:latin typeface="Arial" panose="020B0604020202020204" pitchFamily="34" charset="0"/>
                <a:sym typeface="Symbol" panose="05050102010706020507" pitchFamily="18" charset="2"/>
              </a:rPr>
              <a:t> </a:t>
            </a:r>
            <a:r>
              <a:rPr lang="it-IT" altLang="it-IT" sz="1800" b="0">
                <a:latin typeface="Arial" panose="020B0604020202020204" pitchFamily="34" charset="0"/>
              </a:rPr>
              <a:t>	</a:t>
            </a:r>
          </a:p>
          <a:p>
            <a:pPr>
              <a:buClr>
                <a:schemeClr val="accent2"/>
              </a:buClr>
              <a:buSzPct val="140000"/>
            </a:pPr>
            <a:endParaRPr lang="it-IT" altLang="it-IT" sz="1800" b="0">
              <a:latin typeface="Arial" panose="020B0604020202020204" pitchFamily="34" charset="0"/>
            </a:endParaRPr>
          </a:p>
          <a:p>
            <a:pPr>
              <a:buClr>
                <a:schemeClr val="accent2"/>
              </a:buClr>
              <a:buSzPct val="140000"/>
            </a:pPr>
            <a:r>
              <a:rPr lang="it-IT" altLang="it-IT" sz="1800" b="0">
                <a:latin typeface="Arial" panose="020B0604020202020204" pitchFamily="34" charset="0"/>
              </a:rPr>
              <a:t>	1) Si costruisce una tabella con gli attributi di </a:t>
            </a:r>
            <a:r>
              <a:rPr lang="it-IT" altLang="it-IT" sz="1800">
                <a:solidFill>
                  <a:srgbClr val="0033CC"/>
                </a:solidFill>
                <a:latin typeface="Arial" panose="020B0604020202020204" pitchFamily="34" charset="0"/>
                <a:sym typeface="Symbol" panose="05050102010706020507" pitchFamily="18" charset="2"/>
              </a:rPr>
              <a:t></a:t>
            </a:r>
            <a:endParaRPr lang="it-IT" altLang="it-IT" sz="1800">
              <a:solidFill>
                <a:srgbClr val="0033CC"/>
              </a:solidFill>
              <a:latin typeface="Arial" panose="020B0604020202020204" pitchFamily="34" charset="0"/>
            </a:endParaRPr>
          </a:p>
          <a:p>
            <a:pPr>
              <a:spcBef>
                <a:spcPct val="50000"/>
              </a:spcBef>
              <a:buClr>
                <a:schemeClr val="accent2"/>
              </a:buClr>
              <a:buSzPct val="140000"/>
            </a:pPr>
            <a:r>
              <a:rPr lang="it-IT" altLang="it-IT" sz="1800" b="0">
                <a:latin typeface="Arial" panose="020B0604020202020204" pitchFamily="34" charset="0"/>
              </a:rPr>
              <a:t>	    </a:t>
            </a:r>
            <a:r>
              <a:rPr lang="it-IT" altLang="it-IT" sz="1800">
                <a:latin typeface="Arial" panose="020B0604020202020204" pitchFamily="34" charset="0"/>
              </a:rPr>
              <a:t>Magazzini</a:t>
            </a:r>
            <a:r>
              <a:rPr lang="it-IT" altLang="it-IT" sz="1800" b="0">
                <a:latin typeface="Arial" panose="020B0604020202020204" pitchFamily="34" charset="0"/>
              </a:rPr>
              <a:t> ( </a:t>
            </a:r>
            <a:r>
              <a:rPr lang="it-IT" altLang="it-IT" sz="1800" b="0" u="sng">
                <a:latin typeface="Arial" panose="020B0604020202020204" pitchFamily="34" charset="0"/>
              </a:rPr>
              <a:t>Magazzino</a:t>
            </a:r>
            <a:r>
              <a:rPr lang="it-IT" altLang="it-IT" sz="1800" b="0">
                <a:latin typeface="Arial" panose="020B0604020202020204" pitchFamily="34" charset="0"/>
              </a:rPr>
              <a:t>, IndirizzoMagazzino )</a:t>
            </a:r>
          </a:p>
          <a:p>
            <a:pPr>
              <a:buClr>
                <a:schemeClr val="accent2"/>
              </a:buClr>
              <a:buSzPct val="140000"/>
            </a:pPr>
            <a:r>
              <a:rPr lang="it-IT" altLang="it-IT" sz="1800" b="0">
                <a:latin typeface="Arial" panose="020B0604020202020204" pitchFamily="34" charset="0"/>
              </a:rPr>
              <a:t>	</a:t>
            </a:r>
          </a:p>
          <a:p>
            <a:pPr>
              <a:buClr>
                <a:schemeClr val="accent2"/>
              </a:buClr>
              <a:buSzPct val="140000"/>
            </a:pPr>
            <a:r>
              <a:rPr lang="it-IT" altLang="it-IT" sz="1800" b="0">
                <a:latin typeface="Arial" panose="020B0604020202020204" pitchFamily="34" charset="0"/>
              </a:rPr>
              <a:t>	2) Si costruisce una seconda tabella con gli attributi di </a:t>
            </a:r>
            <a:r>
              <a:rPr lang="it-IT" altLang="it-IT" sz="1800">
                <a:latin typeface="Arial" panose="020B0604020202020204" pitchFamily="34" charset="0"/>
              </a:rPr>
              <a:t>Inventario</a:t>
            </a:r>
            <a:r>
              <a:rPr lang="it-IT" altLang="it-IT" sz="1800" b="0">
                <a:latin typeface="Arial" panose="020B0604020202020204" pitchFamily="34" charset="0"/>
              </a:rPr>
              <a:t> togliendo</a:t>
            </a:r>
          </a:p>
          <a:p>
            <a:pPr>
              <a:buClr>
                <a:schemeClr val="accent2"/>
              </a:buClr>
              <a:buSzPct val="140000"/>
            </a:pPr>
            <a:r>
              <a:rPr lang="it-IT" altLang="it-IT" sz="1800" b="0">
                <a:latin typeface="Arial" panose="020B0604020202020204" pitchFamily="34" charset="0"/>
              </a:rPr>
              <a:t>	    quelli di </a:t>
            </a:r>
            <a:r>
              <a:rPr lang="it-IT" altLang="it-IT" sz="1800">
                <a:solidFill>
                  <a:srgbClr val="0033CC"/>
                </a:solidFill>
                <a:latin typeface="Arial" panose="020B0604020202020204" pitchFamily="34" charset="0"/>
                <a:sym typeface="Symbol" panose="05050102010706020507" pitchFamily="18" charset="2"/>
              </a:rPr>
              <a:t> </a:t>
            </a:r>
            <a:r>
              <a:rPr lang="it-IT" altLang="it-IT" sz="1800" b="0">
                <a:latin typeface="Arial" panose="020B0604020202020204" pitchFamily="34" charset="0"/>
              </a:rPr>
              <a:t>e integrati con l’attributo </a:t>
            </a:r>
            <a:r>
              <a:rPr lang="it-IT" altLang="it-IT" sz="1800" b="0" i="1">
                <a:latin typeface="Arial" panose="020B0604020202020204" pitchFamily="34" charset="0"/>
              </a:rPr>
              <a:t>Magazzino</a:t>
            </a:r>
            <a:r>
              <a:rPr lang="it-IT" altLang="it-IT" sz="1800" b="0">
                <a:latin typeface="Arial" panose="020B0604020202020204" pitchFamily="34" charset="0"/>
              </a:rPr>
              <a:t> per avere un collegamento </a:t>
            </a:r>
          </a:p>
          <a:p>
            <a:pPr>
              <a:buClr>
                <a:schemeClr val="accent2"/>
              </a:buClr>
              <a:buSzPct val="140000"/>
            </a:pPr>
            <a:r>
              <a:rPr lang="it-IT" altLang="it-IT" sz="1800" b="0">
                <a:latin typeface="Arial" panose="020B0604020202020204" pitchFamily="34" charset="0"/>
              </a:rPr>
              <a:t>	    con </a:t>
            </a:r>
            <a:r>
              <a:rPr lang="it-IT" altLang="it-IT" sz="1800">
                <a:latin typeface="Arial" panose="020B0604020202020204" pitchFamily="34" charset="0"/>
              </a:rPr>
              <a:t>Magazzini</a:t>
            </a:r>
            <a:endParaRPr lang="it-IT" altLang="it-IT" sz="1800" b="0">
              <a:latin typeface="Arial" panose="020B0604020202020204" pitchFamily="34" charset="0"/>
            </a:endParaRPr>
          </a:p>
          <a:p>
            <a:pPr>
              <a:spcBef>
                <a:spcPct val="50000"/>
              </a:spcBef>
              <a:buClr>
                <a:schemeClr val="accent2"/>
              </a:buClr>
              <a:buSzPct val="140000"/>
            </a:pPr>
            <a:r>
              <a:rPr lang="it-IT" altLang="it-IT" sz="1800" b="0">
                <a:latin typeface="Arial" panose="020B0604020202020204" pitchFamily="34" charset="0"/>
              </a:rPr>
              <a:t>	    </a:t>
            </a:r>
            <a:r>
              <a:rPr lang="it-IT" altLang="it-IT" sz="1800">
                <a:latin typeface="Arial" panose="020B0604020202020204" pitchFamily="34" charset="0"/>
              </a:rPr>
              <a:t>Inventario1</a:t>
            </a:r>
            <a:r>
              <a:rPr lang="it-IT" altLang="it-IT" sz="1800" b="0">
                <a:latin typeface="Arial" panose="020B0604020202020204" pitchFamily="34" charset="0"/>
              </a:rPr>
              <a:t> ( </a:t>
            </a:r>
            <a:r>
              <a:rPr lang="it-IT" altLang="it-IT" sz="1800" b="0" u="sng">
                <a:latin typeface="Arial" panose="020B0604020202020204" pitchFamily="34" charset="0"/>
              </a:rPr>
              <a:t>Prodotto</a:t>
            </a:r>
            <a:r>
              <a:rPr lang="it-IT" altLang="it-IT" sz="1800" b="0">
                <a:latin typeface="Arial" panose="020B0604020202020204" pitchFamily="34" charset="0"/>
              </a:rPr>
              <a:t>, </a:t>
            </a:r>
            <a:r>
              <a:rPr lang="it-IT" altLang="it-IT" sz="1800" b="0" i="1" u="sng">
                <a:latin typeface="Arial" panose="020B0604020202020204" pitchFamily="34" charset="0"/>
              </a:rPr>
              <a:t>Magazzino</a:t>
            </a:r>
            <a:r>
              <a:rPr lang="it-IT" altLang="it-IT" sz="1800" b="0">
                <a:latin typeface="Arial" panose="020B0604020202020204" pitchFamily="34" charset="0"/>
              </a:rPr>
              <a:t>, Quantità )</a:t>
            </a:r>
          </a:p>
        </p:txBody>
      </p:sp>
      <p:sp>
        <p:nvSpPr>
          <p:cNvPr id="25685" name="Rectangle 85"/>
          <p:cNvSpPr>
            <a:spLocks noChangeArrowheads="1"/>
          </p:cNvSpPr>
          <p:nvPr/>
        </p:nvSpPr>
        <p:spPr bwMode="auto">
          <a:xfrm>
            <a:off x="558800" y="1322388"/>
            <a:ext cx="8024813" cy="1071562"/>
          </a:xfrm>
          <a:prstGeom prst="rect">
            <a:avLst/>
          </a:prstGeom>
          <a:solidFill>
            <a:srgbClr val="F7FFFF"/>
          </a:solidFill>
          <a:ln w="12700" algn="ctr">
            <a:solidFill>
              <a:srgbClr val="C0C0C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tIns="118800" bIns="118800" anchor="ctr"/>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pPr>
              <a:buFontTx/>
              <a:buNone/>
            </a:pPr>
            <a:r>
              <a:rPr lang="it-IT" altLang="it-IT" sz="1800" b="0">
                <a:effectLst/>
              </a:rPr>
              <a:t>	Una relazione è in </a:t>
            </a:r>
            <a:r>
              <a:rPr lang="it-IT" altLang="it-IT" sz="1800">
                <a:solidFill>
                  <a:schemeClr val="accent2"/>
                </a:solidFill>
                <a:effectLst/>
              </a:rPr>
              <a:t>seconda forma normale</a:t>
            </a:r>
            <a:r>
              <a:rPr lang="it-IT" altLang="it-IT" sz="1800" b="0">
                <a:effectLst/>
              </a:rPr>
              <a:t> (2FN) quando è in prima forma normale e tutti i suoi attributi non-chiave dipendono dall’intera chiave e non da una parte della chiave</a:t>
            </a:r>
          </a:p>
        </p:txBody>
      </p:sp>
      <p:sp>
        <p:nvSpPr>
          <p:cNvPr id="25686" name="Rectangle 86"/>
          <p:cNvSpPr>
            <a:spLocks noGrp="1" noChangeArrowheads="1"/>
          </p:cNvSpPr>
          <p:nvPr>
            <p:ph type="body" idx="1"/>
          </p:nvPr>
        </p:nvSpPr>
        <p:spPr>
          <a:xfrm>
            <a:off x="4941888" y="3249613"/>
            <a:ext cx="2735262" cy="366712"/>
          </a:xfrm>
          <a:solidFill>
            <a:srgbClr val="FFFF00"/>
          </a:solidFill>
          <a:ln/>
          <a:effectLst>
            <a:outerShdw dist="107763" dir="2700000" algn="ctr" rotWithShape="0">
              <a:schemeClr val="bg2">
                <a:alpha val="50000"/>
              </a:schemeClr>
            </a:outerShdw>
          </a:effectLst>
        </p:spPr>
        <p:txBody>
          <a:bodyPr lIns="0" tIns="46800" rIns="18000" bIns="46800" anchor="ctr" anchorCtr="1">
            <a:spAutoFit/>
          </a:bodyPr>
          <a:lstStyle/>
          <a:p>
            <a:pPr>
              <a:buFontTx/>
              <a:buNone/>
            </a:pPr>
            <a:r>
              <a:rPr lang="it-IT" altLang="it-IT" sz="1800" b="0">
                <a:effectLst/>
              </a:rPr>
              <a:t>Violazione alla 2NF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86">
                                            <p:bg/>
                                          </p:spTgt>
                                        </p:tgtEl>
                                        <p:attrNameLst>
                                          <p:attrName>style.visibility</p:attrName>
                                        </p:attrNameLst>
                                      </p:cBhvr>
                                      <p:to>
                                        <p:strVal val="visible"/>
                                      </p:to>
                                    </p:set>
                                    <p:animEffect transition="in" filter="dissolve">
                                      <p:cBhvr>
                                        <p:cTn id="7" dur="500"/>
                                        <p:tgtEl>
                                          <p:spTgt spid="25686">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5686">
                                            <p:txEl>
                                              <p:pRg st="0" end="0"/>
                                            </p:txEl>
                                          </p:spTgt>
                                        </p:tgtEl>
                                        <p:attrNameLst>
                                          <p:attrName>style.visibility</p:attrName>
                                        </p:attrNameLst>
                                      </p:cBhvr>
                                      <p:to>
                                        <p:strVal val="visible"/>
                                      </p:to>
                                    </p:set>
                                    <p:animEffect transition="in" filter="dissolve">
                                      <p:cBhvr>
                                        <p:cTn id="10" dur="500"/>
                                        <p:tgtEl>
                                          <p:spTgt spid="25686">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25684">
                                            <p:txEl>
                                              <p:pRg st="8" end="8"/>
                                            </p:txEl>
                                          </p:spTgt>
                                        </p:tgtEl>
                                        <p:attrNameLst>
                                          <p:attrName>style.visibility</p:attrName>
                                        </p:attrNameLst>
                                      </p:cBhvr>
                                      <p:to>
                                        <p:strVal val="visible"/>
                                      </p:to>
                                    </p:set>
                                    <p:animEffect transition="in" filter="dissolve">
                                      <p:cBhvr>
                                        <p:cTn id="15" dur="500"/>
                                        <p:tgtEl>
                                          <p:spTgt spid="25684">
                                            <p:txEl>
                                              <p:pRg st="8" end="8"/>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25684">
                                            <p:txEl>
                                              <p:pRg st="9" end="9"/>
                                            </p:txEl>
                                          </p:spTgt>
                                        </p:tgtEl>
                                        <p:attrNameLst>
                                          <p:attrName>style.visibility</p:attrName>
                                        </p:attrNameLst>
                                      </p:cBhvr>
                                      <p:to>
                                        <p:strVal val="visible"/>
                                      </p:to>
                                    </p:set>
                                    <p:animEffect transition="in" filter="dissolve">
                                      <p:cBhvr>
                                        <p:cTn id="18" dur="500"/>
                                        <p:tgtEl>
                                          <p:spTgt spid="25684">
                                            <p:txEl>
                                              <p:pRg st="9" end="9"/>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25684">
                                            <p:txEl>
                                              <p:pRg st="10" end="10"/>
                                            </p:txEl>
                                          </p:spTgt>
                                        </p:tgtEl>
                                        <p:attrNameLst>
                                          <p:attrName>style.visibility</p:attrName>
                                        </p:attrNameLst>
                                      </p:cBhvr>
                                      <p:to>
                                        <p:strVal val="visible"/>
                                      </p:to>
                                    </p:set>
                                    <p:animEffect transition="in" filter="dissolve">
                                      <p:cBhvr>
                                        <p:cTn id="21" dur="500"/>
                                        <p:tgtEl>
                                          <p:spTgt spid="25684">
                                            <p:txEl>
                                              <p:pRg st="10" end="1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25684">
                                            <p:txEl>
                                              <p:pRg st="11" end="11"/>
                                            </p:txEl>
                                          </p:spTgt>
                                        </p:tgtEl>
                                        <p:attrNameLst>
                                          <p:attrName>style.visibility</p:attrName>
                                        </p:attrNameLst>
                                      </p:cBhvr>
                                      <p:to>
                                        <p:strVal val="visible"/>
                                      </p:to>
                                    </p:set>
                                    <p:animEffect transition="in" filter="dissolve">
                                      <p:cBhvr>
                                        <p:cTn id="26" dur="500"/>
                                        <p:tgtEl>
                                          <p:spTgt spid="25684">
                                            <p:txEl>
                                              <p:pRg st="11" end="11"/>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25684">
                                            <p:txEl>
                                              <p:pRg st="12" end="12"/>
                                            </p:txEl>
                                          </p:spTgt>
                                        </p:tgtEl>
                                        <p:attrNameLst>
                                          <p:attrName>style.visibility</p:attrName>
                                        </p:attrNameLst>
                                      </p:cBhvr>
                                      <p:to>
                                        <p:strVal val="visible"/>
                                      </p:to>
                                    </p:set>
                                    <p:animEffect transition="in" filter="dissolve">
                                      <p:cBhvr>
                                        <p:cTn id="29" dur="500"/>
                                        <p:tgtEl>
                                          <p:spTgt spid="25684">
                                            <p:txEl>
                                              <p:pRg st="12" end="12"/>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25684">
                                            <p:txEl>
                                              <p:pRg st="13" end="13"/>
                                            </p:txEl>
                                          </p:spTgt>
                                        </p:tgtEl>
                                        <p:attrNameLst>
                                          <p:attrName>style.visibility</p:attrName>
                                        </p:attrNameLst>
                                      </p:cBhvr>
                                      <p:to>
                                        <p:strVal val="visible"/>
                                      </p:to>
                                    </p:set>
                                    <p:animEffect transition="in" filter="dissolve">
                                      <p:cBhvr>
                                        <p:cTn id="32" dur="500"/>
                                        <p:tgtEl>
                                          <p:spTgt spid="25684">
                                            <p:txEl>
                                              <p:pRg st="13" end="13"/>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25684">
                                            <p:txEl>
                                              <p:pRg st="14" end="14"/>
                                            </p:txEl>
                                          </p:spTgt>
                                        </p:tgtEl>
                                        <p:attrNameLst>
                                          <p:attrName>style.visibility</p:attrName>
                                        </p:attrNameLst>
                                      </p:cBhvr>
                                      <p:to>
                                        <p:strVal val="visible"/>
                                      </p:to>
                                    </p:set>
                                    <p:animEffect transition="in" filter="dissolve">
                                      <p:cBhvr>
                                        <p:cTn id="35" dur="500"/>
                                        <p:tgtEl>
                                          <p:spTgt spid="2568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86"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4"/>
          <p:cNvSpPr>
            <a:spLocks noGrp="1"/>
          </p:cNvSpPr>
          <p:nvPr>
            <p:ph type="sldNum" sz="quarter" idx="11"/>
          </p:nvPr>
        </p:nvSpPr>
        <p:spPr/>
        <p:txBody>
          <a:bodyPr/>
          <a:lstStyle/>
          <a:p>
            <a:fld id="{256F6A6E-BA94-4CA0-9B48-04E72FA9E318}" type="slidenum">
              <a:rPr lang="it-IT" altLang="it-IT"/>
              <a:pPr/>
              <a:t>17</a:t>
            </a:fld>
            <a:endParaRPr lang="it-IT" altLang="it-IT">
              <a:solidFill>
                <a:schemeClr val="tx1"/>
              </a:solidFill>
            </a:endParaRPr>
          </a:p>
        </p:txBody>
      </p:sp>
      <p:sp>
        <p:nvSpPr>
          <p:cNvPr id="290818" name="Rectangle 2"/>
          <p:cNvSpPr>
            <a:spLocks noGrp="1" noChangeArrowheads="1"/>
          </p:cNvSpPr>
          <p:nvPr>
            <p:ph type="title"/>
          </p:nvPr>
        </p:nvSpPr>
        <p:spPr/>
        <p:txBody>
          <a:bodyPr/>
          <a:lstStyle/>
          <a:p>
            <a:r>
              <a:rPr lang="it-IT" altLang="it-IT" sz="3200">
                <a:solidFill>
                  <a:srgbClr val="CC6600"/>
                </a:solidFill>
              </a:rPr>
              <a:t>Algoritmo di scomposizione</a:t>
            </a:r>
          </a:p>
        </p:txBody>
      </p:sp>
      <p:sp>
        <p:nvSpPr>
          <p:cNvPr id="290819" name="Text Box 3"/>
          <p:cNvSpPr txBox="1">
            <a:spLocks noChangeArrowheads="1"/>
          </p:cNvSpPr>
          <p:nvPr/>
        </p:nvSpPr>
        <p:spPr bwMode="auto">
          <a:xfrm>
            <a:off x="250825" y="1158875"/>
            <a:ext cx="8623300" cy="5149850"/>
          </a:xfrm>
          <a:prstGeom prst="rect">
            <a:avLst/>
          </a:prstGeom>
          <a:solidFill>
            <a:schemeClr val="bg1"/>
          </a:solidFill>
          <a:ln w="12700" algn="ctr">
            <a:solidFill>
              <a:srgbClr val="C0C0C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tIns="154800" bIns="118800"/>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562100" indent="-228600">
              <a:defRPr sz="2400">
                <a:solidFill>
                  <a:schemeClr val="tx1"/>
                </a:solidFill>
                <a:latin typeface="Times New Roman" panose="02020603050405020304" pitchFamily="18" charset="0"/>
              </a:defRPr>
            </a:lvl4pPr>
            <a:lvl5pPr marL="1981200" indent="-228600">
              <a:defRPr sz="2400">
                <a:solidFill>
                  <a:schemeClr val="tx1"/>
                </a:solidFill>
                <a:latin typeface="Times New Roman" panose="02020603050405020304" pitchFamily="18" charset="0"/>
              </a:defRPr>
            </a:lvl5pPr>
            <a:lvl6pPr marL="2438400" indent="-228600" eaLnBrk="0" fontAlgn="base" hangingPunct="0">
              <a:spcBef>
                <a:spcPct val="0"/>
              </a:spcBef>
              <a:spcAft>
                <a:spcPct val="0"/>
              </a:spcAft>
              <a:defRPr sz="2400">
                <a:solidFill>
                  <a:schemeClr val="tx1"/>
                </a:solidFill>
                <a:latin typeface="Times New Roman" panose="02020603050405020304" pitchFamily="18" charset="0"/>
              </a:defRPr>
            </a:lvl6pPr>
            <a:lvl7pPr marL="2895600" indent="-228600" eaLnBrk="0" fontAlgn="base" hangingPunct="0">
              <a:spcBef>
                <a:spcPct val="0"/>
              </a:spcBef>
              <a:spcAft>
                <a:spcPct val="0"/>
              </a:spcAft>
              <a:defRPr sz="2400">
                <a:solidFill>
                  <a:schemeClr val="tx1"/>
                </a:solidFill>
                <a:latin typeface="Times New Roman" panose="02020603050405020304" pitchFamily="18" charset="0"/>
              </a:defRPr>
            </a:lvl7pPr>
            <a:lvl8pPr marL="3352800" indent="-228600" eaLnBrk="0" fontAlgn="base" hangingPunct="0">
              <a:spcBef>
                <a:spcPct val="0"/>
              </a:spcBef>
              <a:spcAft>
                <a:spcPct val="0"/>
              </a:spcAft>
              <a:defRPr sz="2400">
                <a:solidFill>
                  <a:schemeClr val="tx1"/>
                </a:solidFill>
                <a:latin typeface="Times New Roman" panose="02020603050405020304" pitchFamily="18" charset="0"/>
              </a:defRPr>
            </a:lvl8pPr>
            <a:lvl9pPr marL="38100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Clr>
                <a:schemeClr val="accent2"/>
              </a:buClr>
              <a:buSzPct val="140000"/>
            </a:pPr>
            <a:endParaRPr lang="it-IT" altLang="it-IT" sz="1800" b="0">
              <a:latin typeface="Arial" panose="020B0604020202020204" pitchFamily="34" charset="0"/>
            </a:endParaRPr>
          </a:p>
          <a:p>
            <a:pPr>
              <a:buClr>
                <a:schemeClr val="accent2"/>
              </a:buClr>
              <a:buSzPct val="140000"/>
            </a:pPr>
            <a:endParaRPr lang="it-IT" altLang="it-IT" sz="1800" b="0">
              <a:latin typeface="Arial" panose="020B0604020202020204" pitchFamily="34" charset="0"/>
            </a:endParaRPr>
          </a:p>
          <a:p>
            <a:pPr>
              <a:buClr>
                <a:schemeClr val="accent2"/>
              </a:buClr>
              <a:buSzPct val="140000"/>
            </a:pPr>
            <a:endParaRPr lang="it-IT" altLang="it-IT" sz="1800" b="0">
              <a:latin typeface="Arial" panose="020B0604020202020204" pitchFamily="34" charset="0"/>
            </a:endParaRPr>
          </a:p>
          <a:p>
            <a:pPr>
              <a:buClr>
                <a:schemeClr val="accent2"/>
              </a:buClr>
              <a:buSzPct val="140000"/>
            </a:pPr>
            <a:endParaRPr lang="it-IT" altLang="it-IT" sz="1800" b="0">
              <a:latin typeface="Arial" panose="020B0604020202020204" pitchFamily="34" charset="0"/>
            </a:endParaRPr>
          </a:p>
          <a:p>
            <a:pPr>
              <a:spcBef>
                <a:spcPct val="60000"/>
              </a:spcBef>
              <a:buClr>
                <a:schemeClr val="accent2"/>
              </a:buClr>
              <a:buSzPct val="140000"/>
            </a:pPr>
            <a:r>
              <a:rPr lang="it-IT" altLang="it-IT" sz="1800" b="0">
                <a:latin typeface="Arial" panose="020B0604020202020204" pitchFamily="34" charset="0"/>
              </a:rPr>
              <a:t>	</a:t>
            </a:r>
          </a:p>
        </p:txBody>
      </p:sp>
      <p:sp>
        <p:nvSpPr>
          <p:cNvPr id="290820" name="Rectangle 4"/>
          <p:cNvSpPr>
            <a:spLocks noChangeArrowheads="1"/>
          </p:cNvSpPr>
          <p:nvPr/>
        </p:nvSpPr>
        <p:spPr bwMode="auto">
          <a:xfrm>
            <a:off x="558800" y="1503363"/>
            <a:ext cx="8024813" cy="4392612"/>
          </a:xfrm>
          <a:prstGeom prst="rect">
            <a:avLst/>
          </a:prstGeom>
          <a:solidFill>
            <a:srgbClr val="F7FFFF"/>
          </a:solidFill>
          <a:ln w="12700" algn="ctr">
            <a:solidFill>
              <a:srgbClr val="C0C0C0"/>
            </a:solidFill>
            <a:miter lim="800000"/>
            <a:headEnd/>
            <a:tailEnd/>
          </a:ln>
          <a:effectLst>
            <a:outerShdw dist="107763" dir="2700000" algn="ctr" rotWithShape="0">
              <a:schemeClr val="bg2">
                <a:alpha val="50000"/>
              </a:schemeClr>
            </a:outerShdw>
          </a:effectLst>
        </p:spPr>
        <p:txBody>
          <a:bodyPr tIns="118800" bIns="118800" anchor="ctr"/>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pPr>
              <a:buFontTx/>
              <a:buNone/>
            </a:pPr>
            <a:r>
              <a:rPr lang="it-IT" altLang="it-IT" sz="1800" b="0">
                <a:effectLst/>
              </a:rPr>
              <a:t>	</a:t>
            </a:r>
            <a:r>
              <a:rPr lang="it-IT" altLang="it-IT" sz="1800">
                <a:solidFill>
                  <a:schemeClr val="accent2"/>
                </a:solidFill>
                <a:effectLst/>
              </a:rPr>
              <a:t>Algoritmo di scomposizione di una relazione </a:t>
            </a:r>
            <a:r>
              <a:rPr lang="it-IT" altLang="it-IT" sz="1800">
                <a:effectLst/>
              </a:rPr>
              <a:t>T</a:t>
            </a:r>
          </a:p>
          <a:p>
            <a:pPr>
              <a:spcBef>
                <a:spcPct val="75000"/>
              </a:spcBef>
              <a:buFontTx/>
              <a:buNone/>
            </a:pPr>
            <a:r>
              <a:rPr lang="it-IT" altLang="it-IT" sz="1800">
                <a:effectLst/>
              </a:rPr>
              <a:t>1.</a:t>
            </a:r>
            <a:r>
              <a:rPr lang="it-IT" altLang="it-IT" sz="1800" b="0">
                <a:effectLst/>
              </a:rPr>
              <a:t>  Si identificano tutte le dipendenze funzionali e le chiavi candidate di </a:t>
            </a:r>
            <a:r>
              <a:rPr lang="it-IT" altLang="it-IT" sz="1800">
                <a:effectLst/>
              </a:rPr>
              <a:t>T</a:t>
            </a:r>
            <a:endParaRPr lang="it-IT" altLang="it-IT" sz="1800" b="0">
              <a:effectLst/>
            </a:endParaRPr>
          </a:p>
          <a:p>
            <a:pPr>
              <a:spcBef>
                <a:spcPct val="50000"/>
              </a:spcBef>
              <a:buFontTx/>
              <a:buNone/>
            </a:pPr>
            <a:r>
              <a:rPr lang="it-IT" altLang="it-IT" sz="1800">
                <a:effectLst/>
              </a:rPr>
              <a:t>2.</a:t>
            </a:r>
            <a:r>
              <a:rPr lang="it-IT" altLang="it-IT" sz="1800" b="0">
                <a:effectLst/>
              </a:rPr>
              <a:t>  Se c’è una dipendenza funzionale che viola le regole di normalizzazione:</a:t>
            </a:r>
          </a:p>
          <a:p>
            <a:pPr>
              <a:buFontTx/>
              <a:buNone/>
            </a:pPr>
            <a:r>
              <a:rPr lang="it-IT" altLang="it-IT" sz="1800" b="0">
                <a:effectLst/>
              </a:rPr>
              <a:t>	</a:t>
            </a:r>
            <a:r>
              <a:rPr lang="it-IT" altLang="it-IT" sz="1800">
                <a:effectLst/>
              </a:rPr>
              <a:t>a.</a:t>
            </a:r>
            <a:r>
              <a:rPr lang="it-IT" altLang="it-IT" sz="1800" b="0">
                <a:effectLst/>
              </a:rPr>
              <a:t> si costruisce una nuova tabella con tutti gli attributi della dipendenza        </a:t>
            </a:r>
          </a:p>
          <a:p>
            <a:pPr>
              <a:spcBef>
                <a:spcPct val="0"/>
              </a:spcBef>
              <a:buFontTx/>
              <a:buNone/>
            </a:pPr>
            <a:r>
              <a:rPr lang="it-IT" altLang="it-IT" sz="1800" b="0">
                <a:effectLst/>
              </a:rPr>
              <a:t> 	    funzionale considerata</a:t>
            </a:r>
          </a:p>
          <a:p>
            <a:pPr>
              <a:buFontTx/>
              <a:buNone/>
            </a:pPr>
            <a:r>
              <a:rPr lang="it-IT" altLang="it-IT" sz="1800" b="0">
                <a:effectLst/>
              </a:rPr>
              <a:t>	</a:t>
            </a:r>
            <a:r>
              <a:rPr lang="it-IT" altLang="it-IT" sz="1800">
                <a:effectLst/>
              </a:rPr>
              <a:t>b.</a:t>
            </a:r>
            <a:r>
              <a:rPr lang="it-IT" altLang="it-IT" sz="1800" b="0">
                <a:effectLst/>
              </a:rPr>
              <a:t> il determinante della dipendenza funzionale è la chiave primaria della </a:t>
            </a:r>
          </a:p>
          <a:p>
            <a:pPr>
              <a:spcBef>
                <a:spcPct val="0"/>
              </a:spcBef>
              <a:buFontTx/>
              <a:buNone/>
            </a:pPr>
            <a:r>
              <a:rPr lang="it-IT" altLang="it-IT" sz="1800" b="0">
                <a:effectLst/>
              </a:rPr>
              <a:t>	    tabella definita in </a:t>
            </a:r>
            <a:r>
              <a:rPr lang="it-IT" altLang="it-IT" sz="1800">
                <a:effectLst/>
              </a:rPr>
              <a:t>a</a:t>
            </a:r>
            <a:r>
              <a:rPr lang="it-IT" altLang="it-IT" sz="1800" b="0">
                <a:effectLst/>
              </a:rPr>
              <a:t>.  </a:t>
            </a:r>
          </a:p>
          <a:p>
            <a:pPr>
              <a:buFontTx/>
              <a:buNone/>
            </a:pPr>
            <a:r>
              <a:rPr lang="it-IT" altLang="it-IT" sz="1800" b="0">
                <a:effectLst/>
              </a:rPr>
              <a:t>	</a:t>
            </a:r>
            <a:r>
              <a:rPr lang="it-IT" altLang="it-IT" sz="1800">
                <a:effectLst/>
              </a:rPr>
              <a:t>c.</a:t>
            </a:r>
            <a:r>
              <a:rPr lang="it-IT" altLang="it-IT" sz="1800" b="0">
                <a:effectLst/>
              </a:rPr>
              <a:t> si costruisce una seconda tabella rimuovendo dalla tabella di </a:t>
            </a:r>
          </a:p>
          <a:p>
            <a:pPr>
              <a:spcBef>
                <a:spcPct val="0"/>
              </a:spcBef>
              <a:buFontTx/>
              <a:buNone/>
            </a:pPr>
            <a:r>
              <a:rPr lang="it-IT" altLang="it-IT" sz="1800" b="0">
                <a:effectLst/>
              </a:rPr>
              <a:t>	    partenza tutti gli attributi che sono determinati dalla dipendenza </a:t>
            </a:r>
          </a:p>
          <a:p>
            <a:pPr>
              <a:spcBef>
                <a:spcPct val="0"/>
              </a:spcBef>
              <a:buFontTx/>
              <a:buNone/>
            </a:pPr>
            <a:r>
              <a:rPr lang="it-IT" altLang="it-IT" sz="1800" b="0">
                <a:effectLst/>
              </a:rPr>
              <a:t>	    funzionale in esame</a:t>
            </a:r>
          </a:p>
          <a:p>
            <a:pPr>
              <a:spcBef>
                <a:spcPct val="50000"/>
              </a:spcBef>
              <a:buFontTx/>
              <a:buNone/>
            </a:pPr>
            <a:r>
              <a:rPr lang="it-IT" altLang="it-IT" sz="1800">
                <a:effectLst/>
              </a:rPr>
              <a:t>3.</a:t>
            </a:r>
            <a:r>
              <a:rPr lang="it-IT" altLang="it-IT" sz="1800" b="0">
                <a:effectLst/>
              </a:rPr>
              <a:t>  Si ripete il passo </a:t>
            </a:r>
            <a:r>
              <a:rPr lang="it-IT" altLang="it-IT" sz="1800">
                <a:effectLst/>
              </a:rPr>
              <a:t>2.</a:t>
            </a:r>
            <a:r>
              <a:rPr lang="it-IT" altLang="it-IT" sz="1800" b="0">
                <a:effectLst/>
              </a:rPr>
              <a:t> sino a che non ci sono più violazioni alle regole di normalizzazione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4"/>
          <p:cNvSpPr>
            <a:spLocks noGrp="1"/>
          </p:cNvSpPr>
          <p:nvPr>
            <p:ph type="sldNum" sz="quarter" idx="11"/>
          </p:nvPr>
        </p:nvSpPr>
        <p:spPr/>
        <p:txBody>
          <a:bodyPr/>
          <a:lstStyle/>
          <a:p>
            <a:fld id="{71206CE2-5C71-4655-B57E-DBC192793ED9}" type="slidenum">
              <a:rPr lang="it-IT" altLang="it-IT"/>
              <a:pPr/>
              <a:t>18</a:t>
            </a:fld>
            <a:endParaRPr lang="it-IT" altLang="it-IT">
              <a:solidFill>
                <a:schemeClr val="tx1"/>
              </a:solidFill>
            </a:endParaRPr>
          </a:p>
        </p:txBody>
      </p:sp>
      <p:sp>
        <p:nvSpPr>
          <p:cNvPr id="292866" name="Rectangle 2"/>
          <p:cNvSpPr>
            <a:spLocks noGrp="1" noChangeArrowheads="1"/>
          </p:cNvSpPr>
          <p:nvPr>
            <p:ph type="title"/>
          </p:nvPr>
        </p:nvSpPr>
        <p:spPr/>
        <p:txBody>
          <a:bodyPr/>
          <a:lstStyle/>
          <a:p>
            <a:r>
              <a:rPr lang="it-IT" altLang="it-IT" sz="3200">
                <a:solidFill>
                  <a:srgbClr val="CC6600"/>
                </a:solidFill>
              </a:rPr>
              <a:t>Esempio di scomposizione 2NF</a:t>
            </a:r>
          </a:p>
        </p:txBody>
      </p:sp>
      <p:sp>
        <p:nvSpPr>
          <p:cNvPr id="292867" name="Text Box 3"/>
          <p:cNvSpPr txBox="1">
            <a:spLocks noChangeArrowheads="1"/>
          </p:cNvSpPr>
          <p:nvPr/>
        </p:nvSpPr>
        <p:spPr bwMode="auto">
          <a:xfrm>
            <a:off x="250825" y="1158875"/>
            <a:ext cx="8623300" cy="5222875"/>
          </a:xfrm>
          <a:prstGeom prst="rect">
            <a:avLst/>
          </a:prstGeom>
          <a:solidFill>
            <a:schemeClr val="bg1"/>
          </a:solidFill>
          <a:ln w="12700" algn="ctr">
            <a:solidFill>
              <a:srgbClr val="C0C0C0"/>
            </a:solidFill>
            <a:miter lim="800000"/>
            <a:headEnd/>
            <a:tailEnd/>
          </a:ln>
          <a:effectLst>
            <a:outerShdw dist="107763" dir="2700000" algn="ctr" rotWithShape="0">
              <a:schemeClr val="bg2">
                <a:alpha val="50000"/>
              </a:schemeClr>
            </a:outerShdw>
          </a:effectLst>
        </p:spPr>
        <p:txBody>
          <a:bodyPr tIns="154800" bIns="118800"/>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562100" indent="-228600">
              <a:defRPr sz="2400">
                <a:solidFill>
                  <a:schemeClr val="tx1"/>
                </a:solidFill>
                <a:latin typeface="Times New Roman" panose="02020603050405020304" pitchFamily="18" charset="0"/>
              </a:defRPr>
            </a:lvl4pPr>
            <a:lvl5pPr marL="1981200" indent="-228600">
              <a:defRPr sz="2400">
                <a:solidFill>
                  <a:schemeClr val="tx1"/>
                </a:solidFill>
                <a:latin typeface="Times New Roman" panose="02020603050405020304" pitchFamily="18" charset="0"/>
              </a:defRPr>
            </a:lvl5pPr>
            <a:lvl6pPr marL="2438400" indent="-228600" eaLnBrk="0" fontAlgn="base" hangingPunct="0">
              <a:spcBef>
                <a:spcPct val="0"/>
              </a:spcBef>
              <a:spcAft>
                <a:spcPct val="0"/>
              </a:spcAft>
              <a:defRPr sz="2400">
                <a:solidFill>
                  <a:schemeClr val="tx1"/>
                </a:solidFill>
                <a:latin typeface="Times New Roman" panose="02020603050405020304" pitchFamily="18" charset="0"/>
              </a:defRPr>
            </a:lvl6pPr>
            <a:lvl7pPr marL="2895600" indent="-228600" eaLnBrk="0" fontAlgn="base" hangingPunct="0">
              <a:spcBef>
                <a:spcPct val="0"/>
              </a:spcBef>
              <a:spcAft>
                <a:spcPct val="0"/>
              </a:spcAft>
              <a:defRPr sz="2400">
                <a:solidFill>
                  <a:schemeClr val="tx1"/>
                </a:solidFill>
                <a:latin typeface="Times New Roman" panose="02020603050405020304" pitchFamily="18" charset="0"/>
              </a:defRPr>
            </a:lvl7pPr>
            <a:lvl8pPr marL="3352800" indent="-228600" eaLnBrk="0" fontAlgn="base" hangingPunct="0">
              <a:spcBef>
                <a:spcPct val="0"/>
              </a:spcBef>
              <a:spcAft>
                <a:spcPct val="0"/>
              </a:spcAft>
              <a:defRPr sz="2400">
                <a:solidFill>
                  <a:schemeClr val="tx1"/>
                </a:solidFill>
                <a:latin typeface="Times New Roman" panose="02020603050405020304" pitchFamily="18" charset="0"/>
              </a:defRPr>
            </a:lvl8pPr>
            <a:lvl9pPr marL="38100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60000"/>
              </a:spcBef>
              <a:buClr>
                <a:schemeClr val="accent2"/>
              </a:buClr>
              <a:buSzPct val="140000"/>
            </a:pPr>
            <a:r>
              <a:rPr lang="it-IT" altLang="it-IT" sz="1800" b="0">
                <a:latin typeface="Arial" panose="020B0604020202020204" pitchFamily="34" charset="0"/>
              </a:rPr>
              <a:t>	</a:t>
            </a:r>
            <a:r>
              <a:rPr lang="it-IT" altLang="it-IT" sz="1800">
                <a:latin typeface="Arial" panose="020B0604020202020204" pitchFamily="34" charset="0"/>
              </a:rPr>
              <a:t>Inventario</a:t>
            </a:r>
            <a:r>
              <a:rPr lang="it-IT" altLang="it-IT" sz="1800" b="0">
                <a:latin typeface="Arial" panose="020B0604020202020204" pitchFamily="34" charset="0"/>
              </a:rPr>
              <a:t> (Prodotto, Magazzino, Qta, NomeProdotto, IndirizzoMagazzino)</a:t>
            </a:r>
          </a:p>
          <a:p>
            <a:pPr>
              <a:buClr>
                <a:schemeClr val="accent2"/>
              </a:buClr>
              <a:buSzPct val="140000"/>
            </a:pPr>
            <a:r>
              <a:rPr lang="it-IT" altLang="it-IT" sz="1800" b="0">
                <a:latin typeface="Arial" panose="020B0604020202020204" pitchFamily="34" charset="0"/>
              </a:rPr>
              <a:t>	</a:t>
            </a:r>
          </a:p>
          <a:p>
            <a:pPr>
              <a:buClr>
                <a:schemeClr val="accent2"/>
              </a:buClr>
              <a:buSzPct val="140000"/>
            </a:pPr>
            <a:r>
              <a:rPr lang="it-IT" altLang="it-IT" sz="1800" b="0">
                <a:latin typeface="Arial" panose="020B0604020202020204" pitchFamily="34" charset="0"/>
              </a:rPr>
              <a:t>	Dipendenze funzionali:</a:t>
            </a:r>
          </a:p>
          <a:p>
            <a:pPr>
              <a:spcBef>
                <a:spcPct val="45000"/>
              </a:spcBef>
              <a:buClr>
                <a:schemeClr val="accent2"/>
              </a:buClr>
              <a:buSzPct val="140000"/>
            </a:pPr>
            <a:r>
              <a:rPr lang="it-IT" altLang="it-IT" sz="1800" b="0">
                <a:latin typeface="Arial" panose="020B0604020202020204" pitchFamily="34" charset="0"/>
              </a:rPr>
              <a:t>	1. {Prodotto, Magazzino} </a:t>
            </a:r>
            <a:r>
              <a:rPr lang="it-IT" altLang="it-IT" sz="1800" b="0">
                <a:latin typeface="Arial" panose="020B0604020202020204" pitchFamily="34" charset="0"/>
                <a:sym typeface="Wingdings" panose="05000000000000000000" pitchFamily="2" charset="2"/>
              </a:rPr>
              <a:t></a:t>
            </a:r>
            <a:r>
              <a:rPr lang="it-IT" altLang="it-IT" sz="1800" b="0">
                <a:latin typeface="Arial" panose="020B0604020202020204" pitchFamily="34" charset="0"/>
              </a:rPr>
              <a:t> (Qta, NomeProdotto, IndirizzoMagazzino)</a:t>
            </a:r>
          </a:p>
          <a:p>
            <a:pPr>
              <a:buClr>
                <a:schemeClr val="accent2"/>
              </a:buClr>
              <a:buSzPct val="140000"/>
            </a:pPr>
            <a:r>
              <a:rPr lang="it-IT" altLang="it-IT" sz="1800" b="0">
                <a:latin typeface="Arial" panose="020B0604020202020204" pitchFamily="34" charset="0"/>
              </a:rPr>
              <a:t>	2. Prodotto </a:t>
            </a:r>
            <a:r>
              <a:rPr lang="it-IT" altLang="it-IT" sz="1800" b="0">
                <a:latin typeface="Arial" panose="020B0604020202020204" pitchFamily="34" charset="0"/>
                <a:sym typeface="Wingdings" panose="05000000000000000000" pitchFamily="2" charset="2"/>
              </a:rPr>
              <a:t></a:t>
            </a:r>
            <a:r>
              <a:rPr lang="it-IT" altLang="it-IT" sz="1800" b="0">
                <a:latin typeface="Arial" panose="020B0604020202020204" pitchFamily="34" charset="0"/>
              </a:rPr>
              <a:t> NomeProdotto	         </a:t>
            </a:r>
            <a:r>
              <a:rPr lang="it-IT" altLang="it-IT" sz="1800">
                <a:solidFill>
                  <a:srgbClr val="0033CC"/>
                </a:solidFill>
                <a:latin typeface="Arial" panose="020B0604020202020204" pitchFamily="34" charset="0"/>
                <a:sym typeface="Symbol" panose="05050102010706020507" pitchFamily="18" charset="2"/>
              </a:rPr>
              <a:t></a:t>
            </a:r>
            <a:endParaRPr lang="it-IT" altLang="it-IT" sz="1800" b="0">
              <a:solidFill>
                <a:srgbClr val="0033CC"/>
              </a:solidFill>
              <a:latin typeface="Arial" panose="020B0604020202020204" pitchFamily="34" charset="0"/>
            </a:endParaRPr>
          </a:p>
          <a:p>
            <a:pPr>
              <a:buClr>
                <a:schemeClr val="accent2"/>
              </a:buClr>
              <a:buSzPct val="140000"/>
            </a:pPr>
            <a:r>
              <a:rPr lang="it-IT" altLang="it-IT" sz="1800" b="0">
                <a:latin typeface="Arial" panose="020B0604020202020204" pitchFamily="34" charset="0"/>
              </a:rPr>
              <a:t>	3. Magazzino </a:t>
            </a:r>
            <a:r>
              <a:rPr lang="it-IT" altLang="it-IT" sz="1800" b="0">
                <a:latin typeface="Arial" panose="020B0604020202020204" pitchFamily="34" charset="0"/>
                <a:sym typeface="Wingdings" panose="05000000000000000000" pitchFamily="2" charset="2"/>
              </a:rPr>
              <a:t></a:t>
            </a:r>
            <a:r>
              <a:rPr lang="it-IT" altLang="it-IT" sz="1800" b="0">
                <a:latin typeface="Arial" panose="020B0604020202020204" pitchFamily="34" charset="0"/>
              </a:rPr>
              <a:t> IndirizzoMagazzino   </a:t>
            </a:r>
            <a:r>
              <a:rPr lang="it-IT" altLang="it-IT" sz="1800">
                <a:solidFill>
                  <a:srgbClr val="0033CC"/>
                </a:solidFill>
                <a:latin typeface="Arial" panose="020B0604020202020204" pitchFamily="34" charset="0"/>
                <a:sym typeface="Symbol" panose="05050102010706020507" pitchFamily="18" charset="2"/>
              </a:rPr>
              <a:t></a:t>
            </a:r>
            <a:endParaRPr lang="it-IT" altLang="it-IT" sz="1800" b="0">
              <a:solidFill>
                <a:srgbClr val="0033CC"/>
              </a:solidFill>
              <a:latin typeface="Arial" panose="020B0604020202020204" pitchFamily="34" charset="0"/>
            </a:endParaRPr>
          </a:p>
          <a:p>
            <a:pPr>
              <a:spcBef>
                <a:spcPct val="50000"/>
              </a:spcBef>
              <a:buClr>
                <a:schemeClr val="accent2"/>
              </a:buClr>
              <a:buSzPct val="140000"/>
            </a:pPr>
            <a:r>
              <a:rPr lang="it-IT" altLang="it-IT" sz="1800" b="0">
                <a:latin typeface="Arial" panose="020B0604020202020204" pitchFamily="34" charset="0"/>
              </a:rPr>
              <a:t>	    {Prodotto, Magazzino} è chiave per </a:t>
            </a:r>
            <a:r>
              <a:rPr lang="it-IT" altLang="it-IT" sz="1800">
                <a:latin typeface="Arial" panose="020B0604020202020204" pitchFamily="34" charset="0"/>
              </a:rPr>
              <a:t>Inventario</a:t>
            </a:r>
          </a:p>
          <a:p>
            <a:pPr>
              <a:spcBef>
                <a:spcPct val="50000"/>
              </a:spcBef>
              <a:buClr>
                <a:schemeClr val="accent2"/>
              </a:buClr>
              <a:buSzPct val="140000"/>
            </a:pPr>
            <a:r>
              <a:rPr lang="it-IT" altLang="it-IT" sz="1800">
                <a:solidFill>
                  <a:srgbClr val="0033CC"/>
                </a:solidFill>
                <a:latin typeface="Arial" panose="020B0604020202020204" pitchFamily="34" charset="0"/>
                <a:sym typeface="Symbol" panose="05050102010706020507" pitchFamily="18" charset="2"/>
              </a:rPr>
              <a:t></a:t>
            </a:r>
            <a:r>
              <a:rPr lang="it-IT" altLang="it-IT" sz="1800">
                <a:latin typeface="Arial" panose="020B0604020202020204" pitchFamily="34" charset="0"/>
                <a:sym typeface="Symbol" panose="05050102010706020507" pitchFamily="18" charset="2"/>
              </a:rPr>
              <a:t>	 Prodotti </a:t>
            </a:r>
            <a:r>
              <a:rPr lang="it-IT" altLang="it-IT" sz="1800" b="0">
                <a:latin typeface="Arial" panose="020B0604020202020204" pitchFamily="34" charset="0"/>
              </a:rPr>
              <a:t>( </a:t>
            </a:r>
            <a:r>
              <a:rPr lang="it-IT" altLang="it-IT" sz="1800" b="0" u="sng">
                <a:latin typeface="Arial" panose="020B0604020202020204" pitchFamily="34" charset="0"/>
              </a:rPr>
              <a:t>Prodotto</a:t>
            </a:r>
            <a:r>
              <a:rPr lang="it-IT" altLang="it-IT" sz="1800" b="0">
                <a:latin typeface="Arial" panose="020B0604020202020204" pitchFamily="34" charset="0"/>
              </a:rPr>
              <a:t>, NomeProdotto ) 	         	</a:t>
            </a:r>
          </a:p>
          <a:p>
            <a:pPr>
              <a:buClr>
                <a:schemeClr val="accent2"/>
              </a:buClr>
              <a:buSzPct val="140000"/>
            </a:pPr>
            <a:r>
              <a:rPr lang="it-IT" altLang="it-IT" sz="1800" b="0">
                <a:latin typeface="Arial" panose="020B0604020202020204" pitchFamily="34" charset="0"/>
              </a:rPr>
              <a:t>	 </a:t>
            </a:r>
            <a:r>
              <a:rPr lang="it-IT" altLang="it-IT" sz="1800">
                <a:latin typeface="Arial" panose="020B0604020202020204" pitchFamily="34" charset="0"/>
              </a:rPr>
              <a:t>Inventario1</a:t>
            </a:r>
            <a:r>
              <a:rPr lang="it-IT" altLang="it-IT" sz="1800" b="0">
                <a:latin typeface="Arial" panose="020B0604020202020204" pitchFamily="34" charset="0"/>
              </a:rPr>
              <a:t> ( </a:t>
            </a:r>
            <a:r>
              <a:rPr lang="it-IT" altLang="it-IT" sz="1800" b="0" i="1" u="sng">
                <a:latin typeface="Arial" panose="020B0604020202020204" pitchFamily="34" charset="0"/>
              </a:rPr>
              <a:t>Prodotto</a:t>
            </a:r>
            <a:r>
              <a:rPr lang="it-IT" altLang="it-IT" sz="1800" b="0">
                <a:latin typeface="Arial" panose="020B0604020202020204" pitchFamily="34" charset="0"/>
              </a:rPr>
              <a:t>, </a:t>
            </a:r>
            <a:r>
              <a:rPr lang="it-IT" altLang="it-IT" sz="1800" b="0" u="sng">
                <a:latin typeface="Arial" panose="020B0604020202020204" pitchFamily="34" charset="0"/>
              </a:rPr>
              <a:t>Magazzino</a:t>
            </a:r>
            <a:r>
              <a:rPr lang="it-IT" altLang="it-IT" sz="1800" b="0">
                <a:latin typeface="Arial" panose="020B0604020202020204" pitchFamily="34" charset="0"/>
              </a:rPr>
              <a:t>, Qta, IndirizzoMagazzino )</a:t>
            </a:r>
          </a:p>
          <a:p>
            <a:pPr>
              <a:spcBef>
                <a:spcPct val="50000"/>
              </a:spcBef>
              <a:buClr>
                <a:schemeClr val="accent2"/>
              </a:buClr>
              <a:buSzPct val="140000"/>
            </a:pPr>
            <a:r>
              <a:rPr lang="it-IT" altLang="it-IT" sz="1800">
                <a:solidFill>
                  <a:srgbClr val="0033CC"/>
                </a:solidFill>
                <a:latin typeface="Arial" panose="020B0604020202020204" pitchFamily="34" charset="0"/>
                <a:sym typeface="Symbol" panose="05050102010706020507" pitchFamily="18" charset="2"/>
              </a:rPr>
              <a:t></a:t>
            </a:r>
            <a:r>
              <a:rPr lang="it-IT" altLang="it-IT" sz="1800" b="0">
                <a:latin typeface="Arial" panose="020B0604020202020204" pitchFamily="34" charset="0"/>
              </a:rPr>
              <a:t> </a:t>
            </a:r>
            <a:r>
              <a:rPr lang="it-IT" altLang="it-IT" sz="1800">
                <a:latin typeface="Arial" panose="020B0604020202020204" pitchFamily="34" charset="0"/>
              </a:rPr>
              <a:t>Magazzini</a:t>
            </a:r>
            <a:r>
              <a:rPr lang="it-IT" altLang="it-IT" sz="1800" b="0">
                <a:latin typeface="Arial" panose="020B0604020202020204" pitchFamily="34" charset="0"/>
              </a:rPr>
              <a:t> ( </a:t>
            </a:r>
            <a:r>
              <a:rPr lang="it-IT" altLang="it-IT" sz="1800" b="0" u="sng">
                <a:latin typeface="Arial" panose="020B0604020202020204" pitchFamily="34" charset="0"/>
              </a:rPr>
              <a:t>Magazzino</a:t>
            </a:r>
            <a:r>
              <a:rPr lang="it-IT" altLang="it-IT" sz="1800" b="0">
                <a:latin typeface="Arial" panose="020B0604020202020204" pitchFamily="34" charset="0"/>
              </a:rPr>
              <a:t>, IndirizzoMagazzino )</a:t>
            </a:r>
          </a:p>
          <a:p>
            <a:pPr>
              <a:buClr>
                <a:schemeClr val="accent2"/>
              </a:buClr>
              <a:buSzPct val="140000"/>
            </a:pPr>
            <a:r>
              <a:rPr lang="it-IT" altLang="it-IT" sz="1800">
                <a:latin typeface="Arial" panose="020B0604020202020204" pitchFamily="34" charset="0"/>
              </a:rPr>
              <a:t>	 Inventario2</a:t>
            </a:r>
            <a:r>
              <a:rPr lang="it-IT" altLang="it-IT" sz="1800" b="0">
                <a:latin typeface="Arial" panose="020B0604020202020204" pitchFamily="34" charset="0"/>
              </a:rPr>
              <a:t> ( </a:t>
            </a:r>
            <a:r>
              <a:rPr lang="it-IT" altLang="it-IT" sz="1800" b="0" i="1" u="sng">
                <a:latin typeface="Arial" panose="020B0604020202020204" pitchFamily="34" charset="0"/>
              </a:rPr>
              <a:t>Prodotto</a:t>
            </a:r>
            <a:r>
              <a:rPr lang="it-IT" altLang="it-IT" sz="1800" b="0">
                <a:latin typeface="Arial" panose="020B0604020202020204" pitchFamily="34" charset="0"/>
              </a:rPr>
              <a:t>, </a:t>
            </a:r>
            <a:r>
              <a:rPr lang="it-IT" altLang="it-IT" sz="1800" b="0" i="1" u="sng">
                <a:latin typeface="Arial" panose="020B0604020202020204" pitchFamily="34" charset="0"/>
              </a:rPr>
              <a:t>Magazzino</a:t>
            </a:r>
            <a:r>
              <a:rPr lang="it-IT" altLang="it-IT" sz="1800" b="0">
                <a:latin typeface="Arial" panose="020B0604020202020204" pitchFamily="34" charset="0"/>
              </a:rPr>
              <a:t>, Qta )</a:t>
            </a:r>
          </a:p>
          <a:p>
            <a:pPr>
              <a:buClr>
                <a:schemeClr val="accent2"/>
              </a:buClr>
              <a:buSzPct val="140000"/>
            </a:pPr>
            <a:endParaRPr lang="it-IT" altLang="it-IT" sz="1800" b="0">
              <a:latin typeface="Arial" panose="020B0604020202020204" pitchFamily="34" charset="0"/>
            </a:endParaRPr>
          </a:p>
          <a:p>
            <a:pPr>
              <a:spcBef>
                <a:spcPct val="50000"/>
              </a:spcBef>
              <a:buClr>
                <a:schemeClr val="accent2"/>
              </a:buClr>
              <a:buSzPct val="140000"/>
            </a:pPr>
            <a:r>
              <a:rPr lang="it-IT" altLang="it-IT" sz="1800">
                <a:latin typeface="Arial" panose="020B0604020202020204" pitchFamily="34" charset="0"/>
                <a:sym typeface="Symbol" panose="05050102010706020507" pitchFamily="18" charset="2"/>
              </a:rPr>
              <a:t>	 Prodotti </a:t>
            </a:r>
            <a:r>
              <a:rPr lang="it-IT" altLang="it-IT" sz="1800" b="0">
                <a:latin typeface="Arial" panose="020B0604020202020204" pitchFamily="34" charset="0"/>
              </a:rPr>
              <a:t>( </a:t>
            </a:r>
            <a:r>
              <a:rPr lang="it-IT" altLang="it-IT" sz="1800" b="0" u="sng">
                <a:latin typeface="Arial" panose="020B0604020202020204" pitchFamily="34" charset="0"/>
              </a:rPr>
              <a:t>Prodotto</a:t>
            </a:r>
            <a:r>
              <a:rPr lang="it-IT" altLang="it-IT" sz="1800" b="0">
                <a:latin typeface="Arial" panose="020B0604020202020204" pitchFamily="34" charset="0"/>
              </a:rPr>
              <a:t>, NomeProdotto )</a:t>
            </a:r>
          </a:p>
          <a:p>
            <a:pPr>
              <a:buClr>
                <a:schemeClr val="accent2"/>
              </a:buClr>
              <a:buSzPct val="140000"/>
            </a:pPr>
            <a:r>
              <a:rPr lang="it-IT" altLang="it-IT" sz="1800">
                <a:latin typeface="Arial" panose="020B0604020202020204" pitchFamily="34" charset="0"/>
              </a:rPr>
              <a:t>	 Magazzini</a:t>
            </a:r>
            <a:r>
              <a:rPr lang="it-IT" altLang="it-IT" sz="1800" b="0">
                <a:latin typeface="Arial" panose="020B0604020202020204" pitchFamily="34" charset="0"/>
              </a:rPr>
              <a:t> ( </a:t>
            </a:r>
            <a:r>
              <a:rPr lang="it-IT" altLang="it-IT" sz="1800" b="0" u="sng">
                <a:latin typeface="Arial" panose="020B0604020202020204" pitchFamily="34" charset="0"/>
              </a:rPr>
              <a:t>Magazzino</a:t>
            </a:r>
            <a:r>
              <a:rPr lang="it-IT" altLang="it-IT" sz="1800" b="0">
                <a:latin typeface="Arial" panose="020B0604020202020204" pitchFamily="34" charset="0"/>
              </a:rPr>
              <a:t>, IndirizzoMagazzino )</a:t>
            </a:r>
          </a:p>
          <a:p>
            <a:pPr>
              <a:buClr>
                <a:schemeClr val="accent2"/>
              </a:buClr>
              <a:buSzPct val="140000"/>
            </a:pPr>
            <a:r>
              <a:rPr lang="it-IT" altLang="it-IT" sz="1800">
                <a:latin typeface="Arial" panose="020B0604020202020204" pitchFamily="34" charset="0"/>
              </a:rPr>
              <a:t>	 Inventario2</a:t>
            </a:r>
            <a:r>
              <a:rPr lang="it-IT" altLang="it-IT" sz="1800" b="0">
                <a:latin typeface="Arial" panose="020B0604020202020204" pitchFamily="34" charset="0"/>
              </a:rPr>
              <a:t> ( </a:t>
            </a:r>
            <a:r>
              <a:rPr lang="it-IT" altLang="it-IT" sz="1800" b="0" i="1" u="sng">
                <a:latin typeface="Arial" panose="020B0604020202020204" pitchFamily="34" charset="0"/>
              </a:rPr>
              <a:t>Prodotto</a:t>
            </a:r>
            <a:r>
              <a:rPr lang="it-IT" altLang="it-IT" sz="1800" b="0">
                <a:latin typeface="Arial" panose="020B0604020202020204" pitchFamily="34" charset="0"/>
              </a:rPr>
              <a:t>, </a:t>
            </a:r>
            <a:r>
              <a:rPr lang="it-IT" altLang="it-IT" sz="1800" b="0" i="1" u="sng">
                <a:latin typeface="Arial" panose="020B0604020202020204" pitchFamily="34" charset="0"/>
              </a:rPr>
              <a:t>Magazzino</a:t>
            </a:r>
            <a:r>
              <a:rPr lang="it-IT" altLang="it-IT" sz="1800" b="0">
                <a:latin typeface="Arial" panose="020B0604020202020204" pitchFamily="34" charset="0"/>
              </a:rPr>
              <a:t>, Qta )</a:t>
            </a:r>
          </a:p>
        </p:txBody>
      </p:sp>
      <p:sp>
        <p:nvSpPr>
          <p:cNvPr id="292869" name="Rectangle 5"/>
          <p:cNvSpPr>
            <a:spLocks noGrp="1" noChangeArrowheads="1"/>
          </p:cNvSpPr>
          <p:nvPr>
            <p:ph type="body" idx="1"/>
          </p:nvPr>
        </p:nvSpPr>
        <p:spPr>
          <a:xfrm>
            <a:off x="5013325" y="2627313"/>
            <a:ext cx="2735263" cy="366712"/>
          </a:xfrm>
          <a:solidFill>
            <a:srgbClr val="FFFF00"/>
          </a:solidFill>
          <a:ln/>
          <a:effectLst>
            <a:outerShdw dist="107763" dir="2700000" algn="ctr" rotWithShape="0">
              <a:schemeClr val="bg2">
                <a:alpha val="50000"/>
              </a:schemeClr>
            </a:outerShdw>
          </a:effectLst>
        </p:spPr>
        <p:txBody>
          <a:bodyPr lIns="0" tIns="46800" rIns="18000" bIns="46800" anchor="ctr" anchorCtr="1">
            <a:spAutoFit/>
          </a:bodyPr>
          <a:lstStyle/>
          <a:p>
            <a:pPr>
              <a:buFontTx/>
              <a:buNone/>
            </a:pPr>
            <a:r>
              <a:rPr lang="it-IT" altLang="it-IT" sz="1800" b="0">
                <a:effectLst/>
              </a:rPr>
              <a:t>Violazioni alla 2NF</a:t>
            </a:r>
          </a:p>
        </p:txBody>
      </p:sp>
      <p:sp>
        <p:nvSpPr>
          <p:cNvPr id="292870" name="Rectangle 6"/>
          <p:cNvSpPr>
            <a:spLocks noChangeArrowheads="1"/>
          </p:cNvSpPr>
          <p:nvPr/>
        </p:nvSpPr>
        <p:spPr bwMode="auto">
          <a:xfrm>
            <a:off x="7112000" y="3779838"/>
            <a:ext cx="1368425" cy="366712"/>
          </a:xfrm>
          <a:prstGeom prst="rect">
            <a:avLst/>
          </a:prstGeom>
          <a:solidFill>
            <a:srgbClr val="FFFF00"/>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46800" rIns="18000" bIns="46800" anchor="ctr" anchorCtr="1">
            <a:spAutoFit/>
          </a:bodyPr>
          <a:lstStyle>
            <a:lvl1pPr marL="342900" indent="-342900">
              <a:spcBef>
                <a:spcPct val="20000"/>
              </a:spcBef>
              <a:buClr>
                <a:schemeClr val="accent2"/>
              </a:buClr>
              <a:buSzPct val="140000"/>
              <a:buChar char="•"/>
              <a:defRPr sz="24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9pPr>
          </a:lstStyle>
          <a:p>
            <a:pPr>
              <a:buFontTx/>
              <a:buNone/>
            </a:pPr>
            <a:r>
              <a:rPr lang="it-IT" altLang="it-IT" sz="1800" b="0">
                <a:effectLst/>
              </a:rPr>
              <a:t>Finito?</a:t>
            </a:r>
          </a:p>
        </p:txBody>
      </p:sp>
      <p:sp>
        <p:nvSpPr>
          <p:cNvPr id="292874" name="Rectangle 10"/>
          <p:cNvSpPr>
            <a:spLocks noChangeArrowheads="1"/>
          </p:cNvSpPr>
          <p:nvPr/>
        </p:nvSpPr>
        <p:spPr bwMode="auto">
          <a:xfrm>
            <a:off x="458788" y="5191125"/>
            <a:ext cx="8207375" cy="1008063"/>
          </a:xfrm>
          <a:prstGeom prst="rect">
            <a:avLst/>
          </a:prstGeom>
          <a:solidFill>
            <a:srgbClr val="D1E4FF">
              <a:alpha val="240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92867">
                                            <p:txEl>
                                              <p:pRg st="6" end="6"/>
                                            </p:txEl>
                                          </p:spTgt>
                                        </p:tgtEl>
                                        <p:attrNameLst>
                                          <p:attrName>style.visibility</p:attrName>
                                        </p:attrNameLst>
                                      </p:cBhvr>
                                      <p:to>
                                        <p:strVal val="visible"/>
                                      </p:to>
                                    </p:set>
                                    <p:animEffect transition="in" filter="dissolve">
                                      <p:cBhvr>
                                        <p:cTn id="7" dur="500"/>
                                        <p:tgtEl>
                                          <p:spTgt spid="292867">
                                            <p:txEl>
                                              <p:pRg st="6" end="6"/>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2869">
                                            <p:bg/>
                                          </p:spTgt>
                                        </p:tgtEl>
                                        <p:attrNameLst>
                                          <p:attrName>style.visibility</p:attrName>
                                        </p:attrNameLst>
                                      </p:cBhvr>
                                      <p:to>
                                        <p:strVal val="visible"/>
                                      </p:to>
                                    </p:set>
                                    <p:animEffect transition="in" filter="dissolve">
                                      <p:cBhvr>
                                        <p:cTn id="12" dur="500"/>
                                        <p:tgtEl>
                                          <p:spTgt spid="292869">
                                            <p:bg/>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92869">
                                            <p:txEl>
                                              <p:pRg st="0" end="0"/>
                                            </p:txEl>
                                          </p:spTgt>
                                        </p:tgtEl>
                                        <p:attrNameLst>
                                          <p:attrName>style.visibility</p:attrName>
                                        </p:attrNameLst>
                                      </p:cBhvr>
                                      <p:to>
                                        <p:strVal val="visible"/>
                                      </p:to>
                                    </p:set>
                                    <p:animEffect transition="in" filter="dissolve">
                                      <p:cBhvr>
                                        <p:cTn id="15" dur="500"/>
                                        <p:tgtEl>
                                          <p:spTgt spid="292869">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292867">
                                            <p:txEl>
                                              <p:pRg st="7" end="7"/>
                                            </p:txEl>
                                          </p:spTgt>
                                        </p:tgtEl>
                                        <p:attrNameLst>
                                          <p:attrName>style.visibility</p:attrName>
                                        </p:attrNameLst>
                                      </p:cBhvr>
                                      <p:to>
                                        <p:strVal val="visible"/>
                                      </p:to>
                                    </p:set>
                                    <p:animEffect transition="in" filter="dissolve">
                                      <p:cBhvr>
                                        <p:cTn id="20" dur="500"/>
                                        <p:tgtEl>
                                          <p:spTgt spid="292867">
                                            <p:txEl>
                                              <p:pRg st="7" end="7"/>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292867">
                                            <p:txEl>
                                              <p:pRg st="8" end="8"/>
                                            </p:txEl>
                                          </p:spTgt>
                                        </p:tgtEl>
                                        <p:attrNameLst>
                                          <p:attrName>style.visibility</p:attrName>
                                        </p:attrNameLst>
                                      </p:cBhvr>
                                      <p:to>
                                        <p:strVal val="visible"/>
                                      </p:to>
                                    </p:set>
                                    <p:animEffect transition="in" filter="dissolve">
                                      <p:cBhvr>
                                        <p:cTn id="25" dur="500"/>
                                        <p:tgtEl>
                                          <p:spTgt spid="292867">
                                            <p:txEl>
                                              <p:pRg st="8" end="8"/>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92870">
                                            <p:bg/>
                                          </p:spTgt>
                                        </p:tgtEl>
                                        <p:attrNameLst>
                                          <p:attrName>style.visibility</p:attrName>
                                        </p:attrNameLst>
                                      </p:cBhvr>
                                      <p:to>
                                        <p:strVal val="visible"/>
                                      </p:to>
                                    </p:set>
                                    <p:animEffect transition="in" filter="dissolve">
                                      <p:cBhvr>
                                        <p:cTn id="30" dur="500"/>
                                        <p:tgtEl>
                                          <p:spTgt spid="292870">
                                            <p:bg/>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92870">
                                            <p:txEl>
                                              <p:pRg st="0" end="0"/>
                                            </p:txEl>
                                          </p:spTgt>
                                        </p:tgtEl>
                                        <p:attrNameLst>
                                          <p:attrName>style.visibility</p:attrName>
                                        </p:attrNameLst>
                                      </p:cBhvr>
                                      <p:to>
                                        <p:strVal val="visible"/>
                                      </p:to>
                                    </p:set>
                                    <p:animEffect transition="in" filter="dissolve">
                                      <p:cBhvr>
                                        <p:cTn id="33" dur="500"/>
                                        <p:tgtEl>
                                          <p:spTgt spid="292870">
                                            <p:txEl>
                                              <p:pRg st="0" end="0"/>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292867">
                                            <p:txEl>
                                              <p:pRg st="9" end="9"/>
                                            </p:txEl>
                                          </p:spTgt>
                                        </p:tgtEl>
                                        <p:attrNameLst>
                                          <p:attrName>style.visibility</p:attrName>
                                        </p:attrNameLst>
                                      </p:cBhvr>
                                      <p:to>
                                        <p:strVal val="visible"/>
                                      </p:to>
                                    </p:set>
                                    <p:animEffect transition="in" filter="dissolve">
                                      <p:cBhvr>
                                        <p:cTn id="38" dur="500"/>
                                        <p:tgtEl>
                                          <p:spTgt spid="292867">
                                            <p:txEl>
                                              <p:pRg st="9" end="9"/>
                                            </p:txEl>
                                          </p:spTgt>
                                        </p:tgtEl>
                                      </p:cBhvr>
                                    </p:animEffect>
                                  </p:childTnLst>
                                </p:cTn>
                              </p:par>
                              <p:par>
                                <p:cTn id="39" presetID="9" presetClass="entr" presetSubtype="0" fill="hold" nodeType="withEffect">
                                  <p:stCondLst>
                                    <p:cond delay="0"/>
                                  </p:stCondLst>
                                  <p:childTnLst>
                                    <p:set>
                                      <p:cBhvr>
                                        <p:cTn id="40" dur="1" fill="hold">
                                          <p:stCondLst>
                                            <p:cond delay="0"/>
                                          </p:stCondLst>
                                        </p:cTn>
                                        <p:tgtEl>
                                          <p:spTgt spid="292867">
                                            <p:txEl>
                                              <p:pRg st="10" end="10"/>
                                            </p:txEl>
                                          </p:spTgt>
                                        </p:tgtEl>
                                        <p:attrNameLst>
                                          <p:attrName>style.visibility</p:attrName>
                                        </p:attrNameLst>
                                      </p:cBhvr>
                                      <p:to>
                                        <p:strVal val="visible"/>
                                      </p:to>
                                    </p:set>
                                    <p:animEffect transition="in" filter="dissolve">
                                      <p:cBhvr>
                                        <p:cTn id="41" dur="500"/>
                                        <p:tgtEl>
                                          <p:spTgt spid="292867">
                                            <p:txEl>
                                              <p:pRg st="10" end="10"/>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292867">
                                            <p:txEl>
                                              <p:pRg st="12" end="12"/>
                                            </p:txEl>
                                          </p:spTgt>
                                        </p:tgtEl>
                                        <p:attrNameLst>
                                          <p:attrName>style.visibility</p:attrName>
                                        </p:attrNameLst>
                                      </p:cBhvr>
                                      <p:to>
                                        <p:strVal val="visible"/>
                                      </p:to>
                                    </p:set>
                                    <p:animEffect transition="in" filter="dissolve">
                                      <p:cBhvr>
                                        <p:cTn id="46" dur="500"/>
                                        <p:tgtEl>
                                          <p:spTgt spid="292867">
                                            <p:txEl>
                                              <p:pRg st="12" end="12"/>
                                            </p:txEl>
                                          </p:spTgt>
                                        </p:tgtEl>
                                      </p:cBhvr>
                                    </p:animEffect>
                                  </p:childTnLst>
                                </p:cTn>
                              </p:par>
                              <p:par>
                                <p:cTn id="47" presetID="9" presetClass="entr" presetSubtype="0" fill="hold" nodeType="withEffect">
                                  <p:stCondLst>
                                    <p:cond delay="0"/>
                                  </p:stCondLst>
                                  <p:childTnLst>
                                    <p:set>
                                      <p:cBhvr>
                                        <p:cTn id="48" dur="1" fill="hold">
                                          <p:stCondLst>
                                            <p:cond delay="0"/>
                                          </p:stCondLst>
                                        </p:cTn>
                                        <p:tgtEl>
                                          <p:spTgt spid="292867">
                                            <p:txEl>
                                              <p:pRg st="13" end="13"/>
                                            </p:txEl>
                                          </p:spTgt>
                                        </p:tgtEl>
                                        <p:attrNameLst>
                                          <p:attrName>style.visibility</p:attrName>
                                        </p:attrNameLst>
                                      </p:cBhvr>
                                      <p:to>
                                        <p:strVal val="visible"/>
                                      </p:to>
                                    </p:set>
                                    <p:animEffect transition="in" filter="dissolve">
                                      <p:cBhvr>
                                        <p:cTn id="49" dur="500"/>
                                        <p:tgtEl>
                                          <p:spTgt spid="292867">
                                            <p:txEl>
                                              <p:pRg st="13" end="13"/>
                                            </p:txEl>
                                          </p:spTgt>
                                        </p:tgtEl>
                                      </p:cBhvr>
                                    </p:animEffect>
                                  </p:childTnLst>
                                </p:cTn>
                              </p:par>
                              <p:par>
                                <p:cTn id="50" presetID="9" presetClass="entr" presetSubtype="0" fill="hold" nodeType="withEffect">
                                  <p:stCondLst>
                                    <p:cond delay="0"/>
                                  </p:stCondLst>
                                  <p:childTnLst>
                                    <p:set>
                                      <p:cBhvr>
                                        <p:cTn id="51" dur="1" fill="hold">
                                          <p:stCondLst>
                                            <p:cond delay="0"/>
                                          </p:stCondLst>
                                        </p:cTn>
                                        <p:tgtEl>
                                          <p:spTgt spid="292867">
                                            <p:txEl>
                                              <p:pRg st="14" end="14"/>
                                            </p:txEl>
                                          </p:spTgt>
                                        </p:tgtEl>
                                        <p:attrNameLst>
                                          <p:attrName>style.visibility</p:attrName>
                                        </p:attrNameLst>
                                      </p:cBhvr>
                                      <p:to>
                                        <p:strVal val="visible"/>
                                      </p:to>
                                    </p:set>
                                    <p:animEffect transition="in" filter="dissolve">
                                      <p:cBhvr>
                                        <p:cTn id="52" dur="500"/>
                                        <p:tgtEl>
                                          <p:spTgt spid="292867">
                                            <p:txEl>
                                              <p:pRg st="14" end="14"/>
                                            </p:txEl>
                                          </p:spTgt>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292874"/>
                                        </p:tgtEl>
                                        <p:attrNameLst>
                                          <p:attrName>style.visibility</p:attrName>
                                        </p:attrNameLst>
                                      </p:cBhvr>
                                      <p:to>
                                        <p:strVal val="visible"/>
                                      </p:to>
                                    </p:set>
                                    <p:animEffect transition="in" filter="dissolve">
                                      <p:cBhvr>
                                        <p:cTn id="55" dur="500"/>
                                        <p:tgtEl>
                                          <p:spTgt spid="2928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9" grpId="0" build="p" animBg="1"/>
      <p:bldP spid="292870" grpId="0" build="p" animBg="1"/>
      <p:bldP spid="29287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numero diapositiva 4"/>
          <p:cNvSpPr>
            <a:spLocks noGrp="1"/>
          </p:cNvSpPr>
          <p:nvPr>
            <p:ph type="sldNum" sz="quarter" idx="11"/>
          </p:nvPr>
        </p:nvSpPr>
        <p:spPr/>
        <p:txBody>
          <a:bodyPr/>
          <a:lstStyle/>
          <a:p>
            <a:fld id="{FB0F604F-02D4-4EEA-BAD5-89E95FF7CB21}" type="slidenum">
              <a:rPr lang="it-IT" altLang="it-IT"/>
              <a:pPr/>
              <a:t>19</a:t>
            </a:fld>
            <a:endParaRPr lang="it-IT" altLang="it-IT">
              <a:solidFill>
                <a:schemeClr val="tx1"/>
              </a:solidFill>
            </a:endParaRPr>
          </a:p>
        </p:txBody>
      </p:sp>
      <p:sp>
        <p:nvSpPr>
          <p:cNvPr id="294914" name="Rectangle 2"/>
          <p:cNvSpPr>
            <a:spLocks noGrp="1" noChangeArrowheads="1"/>
          </p:cNvSpPr>
          <p:nvPr>
            <p:ph type="title"/>
          </p:nvPr>
        </p:nvSpPr>
        <p:spPr/>
        <p:txBody>
          <a:bodyPr/>
          <a:lstStyle/>
          <a:p>
            <a:r>
              <a:rPr lang="it-IT" altLang="it-IT" sz="3200">
                <a:solidFill>
                  <a:srgbClr val="CC6600"/>
                </a:solidFill>
              </a:rPr>
              <a:t>Terza Forma Normale 3NF</a:t>
            </a:r>
          </a:p>
        </p:txBody>
      </p:sp>
      <p:sp>
        <p:nvSpPr>
          <p:cNvPr id="294915" name="Text Box 3"/>
          <p:cNvSpPr txBox="1">
            <a:spLocks noChangeArrowheads="1"/>
          </p:cNvSpPr>
          <p:nvPr/>
        </p:nvSpPr>
        <p:spPr bwMode="auto">
          <a:xfrm>
            <a:off x="250825" y="1139825"/>
            <a:ext cx="8623300" cy="5241925"/>
          </a:xfrm>
          <a:prstGeom prst="rect">
            <a:avLst/>
          </a:prstGeom>
          <a:solidFill>
            <a:schemeClr val="bg1"/>
          </a:solidFill>
          <a:ln w="12700" algn="ctr">
            <a:solidFill>
              <a:srgbClr val="C0C0C0"/>
            </a:solidFill>
            <a:miter lim="800000"/>
            <a:headEnd/>
            <a:tailEnd/>
          </a:ln>
          <a:effectLst>
            <a:outerShdw dist="107763" dir="2700000" algn="ctr" rotWithShape="0">
              <a:schemeClr val="bg2">
                <a:alpha val="50000"/>
              </a:schemeClr>
            </a:outerShdw>
          </a:effectLst>
        </p:spPr>
        <p:txBody>
          <a:bodyPr tIns="154800" bIns="118800"/>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562100" indent="-228600">
              <a:defRPr sz="2400">
                <a:solidFill>
                  <a:schemeClr val="tx1"/>
                </a:solidFill>
                <a:latin typeface="Times New Roman" panose="02020603050405020304" pitchFamily="18" charset="0"/>
              </a:defRPr>
            </a:lvl4pPr>
            <a:lvl5pPr marL="1981200" indent="-228600">
              <a:defRPr sz="2400">
                <a:solidFill>
                  <a:schemeClr val="tx1"/>
                </a:solidFill>
                <a:latin typeface="Times New Roman" panose="02020603050405020304" pitchFamily="18" charset="0"/>
              </a:defRPr>
            </a:lvl5pPr>
            <a:lvl6pPr marL="2438400" indent="-228600" eaLnBrk="0" fontAlgn="base" hangingPunct="0">
              <a:spcBef>
                <a:spcPct val="0"/>
              </a:spcBef>
              <a:spcAft>
                <a:spcPct val="0"/>
              </a:spcAft>
              <a:defRPr sz="2400">
                <a:solidFill>
                  <a:schemeClr val="tx1"/>
                </a:solidFill>
                <a:latin typeface="Times New Roman" panose="02020603050405020304" pitchFamily="18" charset="0"/>
              </a:defRPr>
            </a:lvl6pPr>
            <a:lvl7pPr marL="2895600" indent="-228600" eaLnBrk="0" fontAlgn="base" hangingPunct="0">
              <a:spcBef>
                <a:spcPct val="0"/>
              </a:spcBef>
              <a:spcAft>
                <a:spcPct val="0"/>
              </a:spcAft>
              <a:defRPr sz="2400">
                <a:solidFill>
                  <a:schemeClr val="tx1"/>
                </a:solidFill>
                <a:latin typeface="Times New Roman" panose="02020603050405020304" pitchFamily="18" charset="0"/>
              </a:defRPr>
            </a:lvl7pPr>
            <a:lvl8pPr marL="3352800" indent="-228600" eaLnBrk="0" fontAlgn="base" hangingPunct="0">
              <a:spcBef>
                <a:spcPct val="0"/>
              </a:spcBef>
              <a:spcAft>
                <a:spcPct val="0"/>
              </a:spcAft>
              <a:defRPr sz="2400">
                <a:solidFill>
                  <a:schemeClr val="tx1"/>
                </a:solidFill>
                <a:latin typeface="Times New Roman" panose="02020603050405020304" pitchFamily="18" charset="0"/>
              </a:defRPr>
            </a:lvl8pPr>
            <a:lvl9pPr marL="38100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Clr>
                <a:schemeClr val="accent2"/>
              </a:buClr>
              <a:buSzPct val="140000"/>
            </a:pPr>
            <a:endParaRPr lang="it-IT" altLang="it-IT" sz="1800" b="0">
              <a:latin typeface="Arial" panose="020B0604020202020204" pitchFamily="34" charset="0"/>
            </a:endParaRPr>
          </a:p>
          <a:p>
            <a:pPr>
              <a:buClr>
                <a:schemeClr val="accent2"/>
              </a:buClr>
              <a:buSzPct val="140000"/>
            </a:pPr>
            <a:endParaRPr lang="it-IT" altLang="it-IT" sz="1800" b="0">
              <a:latin typeface="Arial" panose="020B0604020202020204" pitchFamily="34" charset="0"/>
            </a:endParaRPr>
          </a:p>
          <a:p>
            <a:pPr>
              <a:buClr>
                <a:schemeClr val="accent2"/>
              </a:buClr>
              <a:buSzPct val="140000"/>
            </a:pPr>
            <a:endParaRPr lang="it-IT" altLang="it-IT" sz="1800" b="0">
              <a:latin typeface="Arial" panose="020B0604020202020204" pitchFamily="34" charset="0"/>
            </a:endParaRPr>
          </a:p>
          <a:p>
            <a:pPr>
              <a:buClr>
                <a:schemeClr val="accent2"/>
              </a:buClr>
              <a:buSzPct val="140000"/>
            </a:pPr>
            <a:endParaRPr lang="it-IT" altLang="it-IT" sz="1800" b="0">
              <a:latin typeface="Arial" panose="020B0604020202020204" pitchFamily="34" charset="0"/>
            </a:endParaRPr>
          </a:p>
          <a:p>
            <a:pPr>
              <a:spcBef>
                <a:spcPct val="30000"/>
              </a:spcBef>
              <a:buClr>
                <a:schemeClr val="accent2"/>
              </a:buClr>
              <a:buSzPct val="140000"/>
            </a:pPr>
            <a:r>
              <a:rPr lang="it-IT" altLang="it-IT" sz="1800" b="0">
                <a:latin typeface="Arial" panose="020B0604020202020204" pitchFamily="34" charset="0"/>
              </a:rPr>
              <a:t>	</a:t>
            </a:r>
            <a:r>
              <a:rPr lang="it-IT" altLang="it-IT" sz="1800">
                <a:latin typeface="Arial" panose="020B0604020202020204" pitchFamily="34" charset="0"/>
              </a:rPr>
              <a:t>Studenti</a:t>
            </a:r>
            <a:r>
              <a:rPr lang="it-IT" altLang="it-IT" sz="1800" b="0">
                <a:latin typeface="Arial" panose="020B0604020202020204" pitchFamily="34" charset="0"/>
              </a:rPr>
              <a:t> ( Nome, Scuola, TelefonoScuola)</a:t>
            </a:r>
          </a:p>
          <a:p>
            <a:pPr>
              <a:spcBef>
                <a:spcPct val="70000"/>
              </a:spcBef>
              <a:buClr>
                <a:schemeClr val="accent2"/>
              </a:buClr>
              <a:buSzPct val="140000"/>
            </a:pPr>
            <a:r>
              <a:rPr lang="it-IT" altLang="it-IT" sz="1800" b="0">
                <a:latin typeface="Arial" panose="020B0604020202020204" pitchFamily="34" charset="0"/>
              </a:rPr>
              <a:t>	</a:t>
            </a:r>
          </a:p>
          <a:p>
            <a:pPr>
              <a:spcBef>
                <a:spcPct val="70000"/>
              </a:spcBef>
              <a:buClr>
                <a:schemeClr val="accent2"/>
              </a:buClr>
              <a:buSzPct val="140000"/>
            </a:pPr>
            <a:r>
              <a:rPr lang="it-IT" altLang="it-IT" sz="1800" b="0">
                <a:latin typeface="Arial" panose="020B0604020202020204" pitchFamily="34" charset="0"/>
              </a:rPr>
              <a:t>	Dipendenze funzionali:</a:t>
            </a:r>
          </a:p>
          <a:p>
            <a:pPr>
              <a:spcBef>
                <a:spcPct val="70000"/>
              </a:spcBef>
              <a:buClr>
                <a:schemeClr val="accent2"/>
              </a:buClr>
              <a:buSzPct val="140000"/>
            </a:pPr>
            <a:r>
              <a:rPr lang="it-IT" altLang="it-IT" sz="1800" b="0">
                <a:latin typeface="Arial" panose="020B0604020202020204" pitchFamily="34" charset="0"/>
              </a:rPr>
              <a:t>	1. Nome </a:t>
            </a:r>
            <a:r>
              <a:rPr lang="it-IT" altLang="it-IT" sz="1800" b="0">
                <a:latin typeface="Arial" panose="020B0604020202020204" pitchFamily="34" charset="0"/>
                <a:sym typeface="Wingdings" panose="05000000000000000000" pitchFamily="2" charset="2"/>
              </a:rPr>
              <a:t></a:t>
            </a:r>
            <a:r>
              <a:rPr lang="it-IT" altLang="it-IT" sz="1800" b="0">
                <a:latin typeface="Arial" panose="020B0604020202020204" pitchFamily="34" charset="0"/>
              </a:rPr>
              <a:t>( Scuola, TelefonoScuola )</a:t>
            </a:r>
          </a:p>
          <a:p>
            <a:pPr>
              <a:spcBef>
                <a:spcPct val="40000"/>
              </a:spcBef>
              <a:buClr>
                <a:schemeClr val="accent2"/>
              </a:buClr>
              <a:buSzPct val="140000"/>
            </a:pPr>
            <a:r>
              <a:rPr lang="it-IT" altLang="it-IT" sz="1800" b="0">
                <a:latin typeface="Arial" panose="020B0604020202020204" pitchFamily="34" charset="0"/>
              </a:rPr>
              <a:t>	2. Scuola </a:t>
            </a:r>
            <a:r>
              <a:rPr lang="it-IT" altLang="it-IT" sz="1800" b="0">
                <a:latin typeface="Arial" panose="020B0604020202020204" pitchFamily="34" charset="0"/>
                <a:sym typeface="Wingdings" panose="05000000000000000000" pitchFamily="2" charset="2"/>
              </a:rPr>
              <a:t> TelefonoScuola </a:t>
            </a:r>
            <a:r>
              <a:rPr lang="it-IT" altLang="it-IT" sz="1800">
                <a:solidFill>
                  <a:srgbClr val="0033CC"/>
                </a:solidFill>
                <a:latin typeface="Arial" panose="020B0604020202020204" pitchFamily="34" charset="0"/>
                <a:sym typeface="Symbol" panose="05050102010706020507" pitchFamily="18" charset="2"/>
              </a:rPr>
              <a:t></a:t>
            </a:r>
            <a:r>
              <a:rPr lang="it-IT" altLang="it-IT" sz="1800" b="0">
                <a:latin typeface="Arial" panose="020B0604020202020204" pitchFamily="34" charset="0"/>
              </a:rPr>
              <a:t>   </a:t>
            </a:r>
          </a:p>
          <a:p>
            <a:pPr>
              <a:buClr>
                <a:schemeClr val="accent2"/>
              </a:buClr>
              <a:buSzPct val="140000"/>
            </a:pPr>
            <a:r>
              <a:rPr lang="it-IT" altLang="it-IT" sz="1800" b="0">
                <a:latin typeface="Arial" panose="020B0604020202020204" pitchFamily="34" charset="0"/>
              </a:rPr>
              <a:t>	</a:t>
            </a:r>
          </a:p>
          <a:p>
            <a:pPr>
              <a:buClr>
                <a:schemeClr val="accent2"/>
              </a:buClr>
              <a:buSzPct val="140000"/>
            </a:pPr>
            <a:r>
              <a:rPr lang="it-IT" altLang="it-IT" sz="1800" b="0">
                <a:latin typeface="Arial" panose="020B0604020202020204" pitchFamily="34" charset="0"/>
              </a:rPr>
              <a:t>	Nome è chiave per </a:t>
            </a:r>
            <a:r>
              <a:rPr lang="it-IT" altLang="it-IT" sz="1800">
                <a:latin typeface="Arial" panose="020B0604020202020204" pitchFamily="34" charset="0"/>
              </a:rPr>
              <a:t>Studenti</a:t>
            </a:r>
          </a:p>
          <a:p>
            <a:pPr>
              <a:buClr>
                <a:schemeClr val="accent2"/>
              </a:buClr>
              <a:buSzPct val="140000"/>
            </a:pPr>
            <a:endParaRPr lang="it-IT" altLang="it-IT" sz="1800">
              <a:solidFill>
                <a:srgbClr val="0033CC"/>
              </a:solidFill>
              <a:latin typeface="Arial" panose="020B0604020202020204" pitchFamily="34" charset="0"/>
              <a:sym typeface="Symbol" panose="05050102010706020507" pitchFamily="18" charset="2"/>
            </a:endParaRPr>
          </a:p>
          <a:p>
            <a:pPr>
              <a:buClr>
                <a:schemeClr val="accent2"/>
              </a:buClr>
              <a:buSzPct val="140000"/>
            </a:pPr>
            <a:r>
              <a:rPr lang="it-IT" altLang="it-IT" sz="1800">
                <a:solidFill>
                  <a:srgbClr val="0033CC"/>
                </a:solidFill>
                <a:latin typeface="Arial" panose="020B0604020202020204" pitchFamily="34" charset="0"/>
                <a:sym typeface="Symbol" panose="05050102010706020507" pitchFamily="18" charset="2"/>
              </a:rPr>
              <a:t></a:t>
            </a:r>
            <a:r>
              <a:rPr lang="it-IT" altLang="it-IT" sz="1800" b="0">
                <a:latin typeface="Arial" panose="020B0604020202020204" pitchFamily="34" charset="0"/>
              </a:rPr>
              <a:t> 	</a:t>
            </a:r>
            <a:r>
              <a:rPr lang="it-IT" altLang="it-IT" sz="1800">
                <a:latin typeface="Arial" panose="020B0604020202020204" pitchFamily="34" charset="0"/>
              </a:rPr>
              <a:t>Scuole</a:t>
            </a:r>
            <a:r>
              <a:rPr lang="it-IT" altLang="it-IT" sz="1800" b="0">
                <a:latin typeface="Arial" panose="020B0604020202020204" pitchFamily="34" charset="0"/>
              </a:rPr>
              <a:t> ( </a:t>
            </a:r>
            <a:r>
              <a:rPr lang="it-IT" altLang="it-IT" sz="1800" b="0" u="sng">
                <a:latin typeface="Arial" panose="020B0604020202020204" pitchFamily="34" charset="0"/>
              </a:rPr>
              <a:t>Scuola</a:t>
            </a:r>
            <a:r>
              <a:rPr lang="it-IT" altLang="it-IT" sz="1800" b="0">
                <a:latin typeface="Arial" panose="020B0604020202020204" pitchFamily="34" charset="0"/>
              </a:rPr>
              <a:t>, TelefonoScuola )	</a:t>
            </a:r>
          </a:p>
          <a:p>
            <a:pPr>
              <a:buClr>
                <a:schemeClr val="accent2"/>
              </a:buClr>
              <a:buSzPct val="140000"/>
            </a:pPr>
            <a:r>
              <a:rPr lang="it-IT" altLang="it-IT" sz="1800">
                <a:latin typeface="Arial" panose="020B0604020202020204" pitchFamily="34" charset="0"/>
              </a:rPr>
              <a:t>     Studenti1 </a:t>
            </a:r>
            <a:r>
              <a:rPr lang="it-IT" altLang="it-IT" sz="1800" b="0">
                <a:latin typeface="Arial" panose="020B0604020202020204" pitchFamily="34" charset="0"/>
              </a:rPr>
              <a:t>( </a:t>
            </a:r>
            <a:r>
              <a:rPr lang="it-IT" altLang="it-IT" sz="1800" b="0" u="sng">
                <a:latin typeface="Arial" panose="020B0604020202020204" pitchFamily="34" charset="0"/>
              </a:rPr>
              <a:t>Nome</a:t>
            </a:r>
            <a:r>
              <a:rPr lang="it-IT" altLang="it-IT" sz="1800" b="0">
                <a:latin typeface="Arial" panose="020B0604020202020204" pitchFamily="34" charset="0"/>
              </a:rPr>
              <a:t>, </a:t>
            </a:r>
            <a:r>
              <a:rPr lang="it-IT" altLang="it-IT" sz="1800" b="0" i="1">
                <a:latin typeface="Arial" panose="020B0604020202020204" pitchFamily="34" charset="0"/>
              </a:rPr>
              <a:t>Scuola</a:t>
            </a:r>
            <a:r>
              <a:rPr lang="it-IT" altLang="it-IT" sz="1800" b="0">
                <a:latin typeface="Arial" panose="020B0604020202020204" pitchFamily="34" charset="0"/>
              </a:rPr>
              <a:t> )</a:t>
            </a:r>
          </a:p>
        </p:txBody>
      </p:sp>
      <p:sp>
        <p:nvSpPr>
          <p:cNvPr id="294916" name="Rectangle 4"/>
          <p:cNvSpPr>
            <a:spLocks noChangeArrowheads="1"/>
          </p:cNvSpPr>
          <p:nvPr/>
        </p:nvSpPr>
        <p:spPr bwMode="auto">
          <a:xfrm>
            <a:off x="549275" y="1211263"/>
            <a:ext cx="8024813" cy="1071562"/>
          </a:xfrm>
          <a:prstGeom prst="rect">
            <a:avLst/>
          </a:prstGeom>
          <a:solidFill>
            <a:srgbClr val="F7FFFF"/>
          </a:solidFill>
          <a:ln w="12700" algn="ctr">
            <a:solidFill>
              <a:srgbClr val="C0C0C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tIns="118800" bIns="118800" anchor="ctr"/>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pPr>
              <a:buFontTx/>
              <a:buNone/>
            </a:pPr>
            <a:r>
              <a:rPr lang="it-IT" altLang="it-IT" sz="1800" b="0">
                <a:effectLst/>
              </a:rPr>
              <a:t>	Una relazione è in </a:t>
            </a:r>
            <a:r>
              <a:rPr lang="it-IT" altLang="it-IT" sz="1800">
                <a:solidFill>
                  <a:srgbClr val="0033CC"/>
                </a:solidFill>
                <a:effectLst/>
              </a:rPr>
              <a:t>terza forma normale</a:t>
            </a:r>
            <a:r>
              <a:rPr lang="it-IT" altLang="it-IT" sz="1800" b="0">
                <a:effectLst/>
              </a:rPr>
              <a:t> (3FN) quando è in seconda forma normale e tutti gli attributi non-chiave dipendono direttamente dalla chiave, quindi non hanno dipendenze </a:t>
            </a:r>
            <a:r>
              <a:rPr lang="it-IT" altLang="it-IT" sz="1800">
                <a:effectLst/>
              </a:rPr>
              <a:t>transitive</a:t>
            </a:r>
            <a:r>
              <a:rPr lang="it-IT" altLang="it-IT" sz="1800" b="0">
                <a:effectLst/>
              </a:rPr>
              <a:t> dalla chiave</a:t>
            </a:r>
          </a:p>
        </p:txBody>
      </p:sp>
      <p:pic>
        <p:nvPicPr>
          <p:cNvPr id="29491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2339975"/>
            <a:ext cx="3382962" cy="180657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sp>
        <p:nvSpPr>
          <p:cNvPr id="294917" name="Rectangle 5"/>
          <p:cNvSpPr>
            <a:spLocks noGrp="1" noChangeArrowheads="1"/>
          </p:cNvSpPr>
          <p:nvPr>
            <p:ph type="body" idx="1"/>
          </p:nvPr>
        </p:nvSpPr>
        <p:spPr>
          <a:xfrm>
            <a:off x="3995738" y="4235450"/>
            <a:ext cx="2735262" cy="366713"/>
          </a:xfrm>
          <a:solidFill>
            <a:srgbClr val="FFFF00"/>
          </a:solidFill>
          <a:ln/>
          <a:effectLst>
            <a:outerShdw dist="107763" dir="2700000" algn="ctr" rotWithShape="0">
              <a:schemeClr val="bg2">
                <a:alpha val="50000"/>
              </a:schemeClr>
            </a:outerShdw>
          </a:effectLst>
        </p:spPr>
        <p:txBody>
          <a:bodyPr lIns="0" tIns="46800" rIns="18000" bIns="46800" anchor="ctr" anchorCtr="1">
            <a:spAutoFit/>
          </a:bodyPr>
          <a:lstStyle/>
          <a:p>
            <a:pPr>
              <a:buFontTx/>
              <a:buNone/>
            </a:pPr>
            <a:r>
              <a:rPr lang="it-IT" altLang="it-IT" sz="1800" b="0">
                <a:effectLst/>
              </a:rPr>
              <a:t>Violazione alla 3NF</a:t>
            </a:r>
          </a:p>
        </p:txBody>
      </p:sp>
      <p:sp>
        <p:nvSpPr>
          <p:cNvPr id="294924" name="Rectangle 12"/>
          <p:cNvSpPr>
            <a:spLocks noChangeArrowheads="1"/>
          </p:cNvSpPr>
          <p:nvPr/>
        </p:nvSpPr>
        <p:spPr bwMode="auto">
          <a:xfrm>
            <a:off x="309563" y="5283200"/>
            <a:ext cx="8505825" cy="781050"/>
          </a:xfrm>
          <a:prstGeom prst="rect">
            <a:avLst/>
          </a:prstGeom>
          <a:solidFill>
            <a:srgbClr val="D1E4FF">
              <a:alpha val="240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4917">
                                            <p:bg/>
                                          </p:spTgt>
                                        </p:tgtEl>
                                        <p:attrNameLst>
                                          <p:attrName>style.visibility</p:attrName>
                                        </p:attrNameLst>
                                      </p:cBhvr>
                                      <p:to>
                                        <p:strVal val="visible"/>
                                      </p:to>
                                    </p:set>
                                    <p:animEffect transition="in" filter="dissolve">
                                      <p:cBhvr>
                                        <p:cTn id="7" dur="500"/>
                                        <p:tgtEl>
                                          <p:spTgt spid="294917">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94917">
                                            <p:txEl>
                                              <p:pRg st="0" end="0"/>
                                            </p:txEl>
                                          </p:spTgt>
                                        </p:tgtEl>
                                        <p:attrNameLst>
                                          <p:attrName>style.visibility</p:attrName>
                                        </p:attrNameLst>
                                      </p:cBhvr>
                                      <p:to>
                                        <p:strVal val="visible"/>
                                      </p:to>
                                    </p:set>
                                    <p:animEffect transition="in" filter="dissolve">
                                      <p:cBhvr>
                                        <p:cTn id="10" dur="500"/>
                                        <p:tgtEl>
                                          <p:spTgt spid="294917">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294915">
                                            <p:txEl>
                                              <p:pRg st="12" end="12"/>
                                            </p:txEl>
                                          </p:spTgt>
                                        </p:tgtEl>
                                        <p:attrNameLst>
                                          <p:attrName>style.visibility</p:attrName>
                                        </p:attrNameLst>
                                      </p:cBhvr>
                                      <p:to>
                                        <p:strVal val="visible"/>
                                      </p:to>
                                    </p:set>
                                    <p:animEffect transition="in" filter="dissolve">
                                      <p:cBhvr>
                                        <p:cTn id="15" dur="500"/>
                                        <p:tgtEl>
                                          <p:spTgt spid="294915">
                                            <p:txEl>
                                              <p:pRg st="12" end="1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294915">
                                            <p:txEl>
                                              <p:pRg st="13" end="13"/>
                                            </p:txEl>
                                          </p:spTgt>
                                        </p:tgtEl>
                                        <p:attrNameLst>
                                          <p:attrName>style.visibility</p:attrName>
                                        </p:attrNameLst>
                                      </p:cBhvr>
                                      <p:to>
                                        <p:strVal val="visible"/>
                                      </p:to>
                                    </p:set>
                                    <p:animEffect transition="in" filter="dissolve">
                                      <p:cBhvr>
                                        <p:cTn id="18" dur="500"/>
                                        <p:tgtEl>
                                          <p:spTgt spid="294915">
                                            <p:txEl>
                                              <p:pRg st="13" end="1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94924"/>
                                        </p:tgtEl>
                                        <p:attrNameLst>
                                          <p:attrName>style.visibility</p:attrName>
                                        </p:attrNameLst>
                                      </p:cBhvr>
                                      <p:to>
                                        <p:strVal val="visible"/>
                                      </p:to>
                                    </p:set>
                                    <p:animEffect transition="in" filter="dissolve">
                                      <p:cBhvr>
                                        <p:cTn id="21" dur="500"/>
                                        <p:tgtEl>
                                          <p:spTgt spid="2949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7" grpId="0" uiExpand="1" build="p" animBg="1"/>
      <p:bldP spid="2949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4"/>
          <p:cNvSpPr>
            <a:spLocks noGrp="1"/>
          </p:cNvSpPr>
          <p:nvPr>
            <p:ph type="sldNum" sz="quarter" idx="11"/>
          </p:nvPr>
        </p:nvSpPr>
        <p:spPr/>
        <p:txBody>
          <a:bodyPr/>
          <a:lstStyle/>
          <a:p>
            <a:fld id="{02FEE7DF-0000-4429-B3A2-095FFE0E78E9}" type="slidenum">
              <a:rPr lang="it-IT" altLang="it-IT"/>
              <a:pPr/>
              <a:t>2</a:t>
            </a:fld>
            <a:endParaRPr lang="it-IT" altLang="it-IT">
              <a:solidFill>
                <a:schemeClr val="tx1"/>
              </a:solidFill>
            </a:endParaRPr>
          </a:p>
        </p:txBody>
      </p:sp>
      <p:sp>
        <p:nvSpPr>
          <p:cNvPr id="233474" name="Rectangle 2"/>
          <p:cNvSpPr>
            <a:spLocks noChangeArrowheads="1"/>
          </p:cNvSpPr>
          <p:nvPr/>
        </p:nvSpPr>
        <p:spPr bwMode="auto">
          <a:xfrm>
            <a:off x="685800" y="3149600"/>
            <a:ext cx="7772400" cy="1143000"/>
          </a:xfrm>
          <a:prstGeom prst="rect">
            <a:avLst/>
          </a:prstGeom>
          <a:gradFill rotWithShape="0">
            <a:gsLst>
              <a:gs pos="0">
                <a:srgbClr val="0000FF">
                  <a:gamma/>
                  <a:shade val="46275"/>
                  <a:invGamma/>
                </a:srgbClr>
              </a:gs>
              <a:gs pos="50000">
                <a:srgbClr val="0000FF"/>
              </a:gs>
              <a:gs pos="100000">
                <a:srgbClr val="0000FF">
                  <a:gamma/>
                  <a:shade val="46275"/>
                  <a:invGamma/>
                </a:srgbClr>
              </a:gs>
            </a:gsLst>
            <a:lin ang="54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lstStyle>
            <a:lvl1pPr algn="ctr">
              <a:defRPr sz="2800" b="1">
                <a:solidFill>
                  <a:schemeClr val="tx2"/>
                </a:solidFill>
                <a:effectLst>
                  <a:outerShdw blurRad="38100" dist="38100" dir="2700000" algn="tl">
                    <a:srgbClr val="FFFFFF"/>
                  </a:outerShdw>
                </a:effectLst>
                <a:latin typeface="Arial" panose="020B0604020202020204" pitchFamily="34" charset="0"/>
              </a:defRPr>
            </a:lvl1pPr>
            <a:lvl2pPr algn="ctr">
              <a:defRPr sz="2800" b="1">
                <a:solidFill>
                  <a:schemeClr val="tx2"/>
                </a:solidFill>
                <a:effectLst>
                  <a:outerShdw blurRad="38100" dist="38100" dir="2700000" algn="tl">
                    <a:srgbClr val="FFFFFF"/>
                  </a:outerShdw>
                </a:effectLst>
                <a:latin typeface="Arial" panose="020B0604020202020204" pitchFamily="34" charset="0"/>
              </a:defRPr>
            </a:lvl2pPr>
            <a:lvl3pPr algn="ctr">
              <a:defRPr sz="2800" b="1">
                <a:solidFill>
                  <a:schemeClr val="tx2"/>
                </a:solidFill>
                <a:effectLst>
                  <a:outerShdw blurRad="38100" dist="38100" dir="2700000" algn="tl">
                    <a:srgbClr val="FFFFFF"/>
                  </a:outerShdw>
                </a:effectLst>
                <a:latin typeface="Arial" panose="020B0604020202020204" pitchFamily="34" charset="0"/>
              </a:defRPr>
            </a:lvl3pPr>
            <a:lvl4pPr algn="ctr">
              <a:defRPr sz="2800" b="1">
                <a:solidFill>
                  <a:schemeClr val="tx2"/>
                </a:solidFill>
                <a:effectLst>
                  <a:outerShdw blurRad="38100" dist="38100" dir="2700000" algn="tl">
                    <a:srgbClr val="FFFFFF"/>
                  </a:outerShdw>
                </a:effectLst>
                <a:latin typeface="Arial" panose="020B0604020202020204" pitchFamily="34" charset="0"/>
              </a:defRPr>
            </a:lvl4pPr>
            <a:lvl5pPr algn="ctr">
              <a:defRPr sz="2800" b="1">
                <a:solidFill>
                  <a:schemeClr val="tx2"/>
                </a:solidFill>
                <a:effectLst>
                  <a:outerShdw blurRad="38100" dist="38100" dir="2700000" algn="tl">
                    <a:srgbClr val="FFFFFF"/>
                  </a:outerShdw>
                </a:effectLst>
                <a:latin typeface="Arial" panose="020B0604020202020204" pitchFamily="34" charset="0"/>
              </a:defRPr>
            </a:lvl5pPr>
            <a:lvl6pPr marL="457200" algn="ctr" eaLnBrk="0" fontAlgn="base" hangingPunct="0">
              <a:spcBef>
                <a:spcPct val="0"/>
              </a:spcBef>
              <a:spcAft>
                <a:spcPct val="0"/>
              </a:spcAft>
              <a:defRPr sz="2800" b="1">
                <a:solidFill>
                  <a:schemeClr val="tx2"/>
                </a:solidFill>
                <a:effectLst>
                  <a:outerShdw blurRad="38100" dist="38100" dir="2700000" algn="tl">
                    <a:srgbClr val="FFFFFF"/>
                  </a:outerShdw>
                </a:effectLst>
                <a:latin typeface="Arial" panose="020B0604020202020204" pitchFamily="34" charset="0"/>
              </a:defRPr>
            </a:lvl6pPr>
            <a:lvl7pPr marL="914400" algn="ctr" eaLnBrk="0" fontAlgn="base" hangingPunct="0">
              <a:spcBef>
                <a:spcPct val="0"/>
              </a:spcBef>
              <a:spcAft>
                <a:spcPct val="0"/>
              </a:spcAft>
              <a:defRPr sz="2800" b="1">
                <a:solidFill>
                  <a:schemeClr val="tx2"/>
                </a:solidFill>
                <a:effectLst>
                  <a:outerShdw blurRad="38100" dist="38100" dir="2700000" algn="tl">
                    <a:srgbClr val="FFFFFF"/>
                  </a:outerShdw>
                </a:effectLst>
                <a:latin typeface="Arial" panose="020B0604020202020204" pitchFamily="34" charset="0"/>
              </a:defRPr>
            </a:lvl7pPr>
            <a:lvl8pPr marL="1371600" algn="ctr" eaLnBrk="0" fontAlgn="base" hangingPunct="0">
              <a:spcBef>
                <a:spcPct val="0"/>
              </a:spcBef>
              <a:spcAft>
                <a:spcPct val="0"/>
              </a:spcAft>
              <a:defRPr sz="2800" b="1">
                <a:solidFill>
                  <a:schemeClr val="tx2"/>
                </a:solidFill>
                <a:effectLst>
                  <a:outerShdw blurRad="38100" dist="38100" dir="2700000" algn="tl">
                    <a:srgbClr val="FFFFFF"/>
                  </a:outerShdw>
                </a:effectLst>
                <a:latin typeface="Arial" panose="020B0604020202020204" pitchFamily="34" charset="0"/>
              </a:defRPr>
            </a:lvl8pPr>
            <a:lvl9pPr marL="1828800" algn="ctr" eaLnBrk="0" fontAlgn="base" hangingPunct="0">
              <a:spcBef>
                <a:spcPct val="0"/>
              </a:spcBef>
              <a:spcAft>
                <a:spcPct val="0"/>
              </a:spcAft>
              <a:defRPr sz="2800" b="1">
                <a:solidFill>
                  <a:schemeClr val="tx2"/>
                </a:solidFill>
                <a:effectLst>
                  <a:outerShdw blurRad="38100" dist="38100" dir="2700000" algn="tl">
                    <a:srgbClr val="FFFFFF"/>
                  </a:outerShdw>
                </a:effectLst>
                <a:latin typeface="Arial" panose="020B0604020202020204" pitchFamily="34" charset="0"/>
              </a:defRPr>
            </a:lvl9pPr>
          </a:lstStyle>
          <a:p>
            <a:r>
              <a:rPr lang="it-IT" altLang="it-IT">
                <a:solidFill>
                  <a:srgbClr val="FFFF00"/>
                </a:solidFill>
                <a:effectLst>
                  <a:outerShdw blurRad="38100" dist="38100" dir="2700000" algn="tl">
                    <a:srgbClr val="000000"/>
                  </a:outerShdw>
                </a:effectLst>
              </a:rPr>
              <a:t>Integrità dei dati </a:t>
            </a:r>
            <a:endParaRPr lang="it-IT" alt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4"/>
          <p:cNvSpPr>
            <a:spLocks noGrp="1"/>
          </p:cNvSpPr>
          <p:nvPr>
            <p:ph type="sldNum" sz="quarter" idx="11"/>
          </p:nvPr>
        </p:nvSpPr>
        <p:spPr/>
        <p:txBody>
          <a:bodyPr/>
          <a:lstStyle/>
          <a:p>
            <a:fld id="{70CC1237-76CC-4D80-A6BF-C2CDF0140870}" type="slidenum">
              <a:rPr lang="it-IT" altLang="it-IT"/>
              <a:pPr/>
              <a:t>20</a:t>
            </a:fld>
            <a:endParaRPr lang="it-IT" altLang="it-IT">
              <a:solidFill>
                <a:schemeClr val="tx1"/>
              </a:solidFill>
            </a:endParaRPr>
          </a:p>
        </p:txBody>
      </p:sp>
      <p:sp>
        <p:nvSpPr>
          <p:cNvPr id="296962" name="Rectangle 2"/>
          <p:cNvSpPr>
            <a:spLocks noGrp="1" noChangeArrowheads="1"/>
          </p:cNvSpPr>
          <p:nvPr>
            <p:ph type="title"/>
          </p:nvPr>
        </p:nvSpPr>
        <p:spPr>
          <a:xfrm>
            <a:off x="371475" y="250825"/>
            <a:ext cx="7467600" cy="685800"/>
          </a:xfrm>
        </p:spPr>
        <p:txBody>
          <a:bodyPr/>
          <a:lstStyle/>
          <a:p>
            <a:r>
              <a:rPr lang="it-IT" altLang="it-IT" sz="3200">
                <a:solidFill>
                  <a:srgbClr val="CC6600"/>
                </a:solidFill>
              </a:rPr>
              <a:t>Esempio di scomposizione 3NF</a:t>
            </a:r>
          </a:p>
        </p:txBody>
      </p:sp>
      <p:sp>
        <p:nvSpPr>
          <p:cNvPr id="296963" name="Text Box 3"/>
          <p:cNvSpPr txBox="1">
            <a:spLocks noChangeArrowheads="1"/>
          </p:cNvSpPr>
          <p:nvPr/>
        </p:nvSpPr>
        <p:spPr bwMode="auto">
          <a:xfrm>
            <a:off x="250825" y="1158875"/>
            <a:ext cx="8623300" cy="5222875"/>
          </a:xfrm>
          <a:prstGeom prst="rect">
            <a:avLst/>
          </a:prstGeom>
          <a:solidFill>
            <a:schemeClr val="bg1"/>
          </a:solidFill>
          <a:ln w="12700" algn="ctr">
            <a:solidFill>
              <a:srgbClr val="C0C0C0"/>
            </a:solidFill>
            <a:miter lim="800000"/>
            <a:headEnd/>
            <a:tailEnd/>
          </a:ln>
          <a:effectLst>
            <a:outerShdw dist="107763" dir="2700000" algn="ctr" rotWithShape="0">
              <a:schemeClr val="bg2">
                <a:alpha val="50000"/>
              </a:schemeClr>
            </a:outerShdw>
          </a:effectLst>
        </p:spPr>
        <p:txBody>
          <a:bodyPr tIns="154800" bIns="118800"/>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562100" indent="-228600">
              <a:defRPr sz="2400">
                <a:solidFill>
                  <a:schemeClr val="tx1"/>
                </a:solidFill>
                <a:latin typeface="Times New Roman" panose="02020603050405020304" pitchFamily="18" charset="0"/>
              </a:defRPr>
            </a:lvl4pPr>
            <a:lvl5pPr marL="1981200" indent="-228600">
              <a:defRPr sz="2400">
                <a:solidFill>
                  <a:schemeClr val="tx1"/>
                </a:solidFill>
                <a:latin typeface="Times New Roman" panose="02020603050405020304" pitchFamily="18" charset="0"/>
              </a:defRPr>
            </a:lvl5pPr>
            <a:lvl6pPr marL="2438400" indent="-228600" eaLnBrk="0" fontAlgn="base" hangingPunct="0">
              <a:spcBef>
                <a:spcPct val="0"/>
              </a:spcBef>
              <a:spcAft>
                <a:spcPct val="0"/>
              </a:spcAft>
              <a:defRPr sz="2400">
                <a:solidFill>
                  <a:schemeClr val="tx1"/>
                </a:solidFill>
                <a:latin typeface="Times New Roman" panose="02020603050405020304" pitchFamily="18" charset="0"/>
              </a:defRPr>
            </a:lvl6pPr>
            <a:lvl7pPr marL="2895600" indent="-228600" eaLnBrk="0" fontAlgn="base" hangingPunct="0">
              <a:spcBef>
                <a:spcPct val="0"/>
              </a:spcBef>
              <a:spcAft>
                <a:spcPct val="0"/>
              </a:spcAft>
              <a:defRPr sz="2400">
                <a:solidFill>
                  <a:schemeClr val="tx1"/>
                </a:solidFill>
                <a:latin typeface="Times New Roman" panose="02020603050405020304" pitchFamily="18" charset="0"/>
              </a:defRPr>
            </a:lvl7pPr>
            <a:lvl8pPr marL="3352800" indent="-228600" eaLnBrk="0" fontAlgn="base" hangingPunct="0">
              <a:spcBef>
                <a:spcPct val="0"/>
              </a:spcBef>
              <a:spcAft>
                <a:spcPct val="0"/>
              </a:spcAft>
              <a:defRPr sz="2400">
                <a:solidFill>
                  <a:schemeClr val="tx1"/>
                </a:solidFill>
                <a:latin typeface="Times New Roman" panose="02020603050405020304" pitchFamily="18" charset="0"/>
              </a:defRPr>
            </a:lvl8pPr>
            <a:lvl9pPr marL="38100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60000"/>
              </a:spcBef>
              <a:buClr>
                <a:schemeClr val="accent2"/>
              </a:buClr>
              <a:buSzPct val="140000"/>
            </a:pPr>
            <a:r>
              <a:rPr lang="it-IT" altLang="it-IT" sz="1800">
                <a:latin typeface="Arial" panose="020B0604020202020204" pitchFamily="34" charset="0"/>
              </a:rPr>
              <a:t>	Dipendenti </a:t>
            </a:r>
            <a:r>
              <a:rPr lang="it-IT" altLang="it-IT" sz="1800" b="0">
                <a:latin typeface="Arial" panose="020B0604020202020204" pitchFamily="34" charset="0"/>
              </a:rPr>
              <a:t>(Matr, Cognome, Nome, CodRep, NomeRep, CodCittà, NomeCittà)	</a:t>
            </a:r>
          </a:p>
          <a:p>
            <a:pPr>
              <a:buClr>
                <a:schemeClr val="accent2"/>
              </a:buClr>
              <a:buSzPct val="140000"/>
            </a:pPr>
            <a:r>
              <a:rPr lang="it-IT" altLang="it-IT" sz="1800" b="0">
                <a:latin typeface="Arial" panose="020B0604020202020204" pitchFamily="34" charset="0"/>
              </a:rPr>
              <a:t>	Dipendenze funzionali:</a:t>
            </a:r>
          </a:p>
          <a:p>
            <a:pPr>
              <a:spcBef>
                <a:spcPct val="45000"/>
              </a:spcBef>
              <a:buClr>
                <a:schemeClr val="accent2"/>
              </a:buClr>
              <a:buSzPct val="140000"/>
            </a:pPr>
            <a:r>
              <a:rPr lang="it-IT" altLang="it-IT" sz="1800" b="0">
                <a:latin typeface="Arial" panose="020B0604020202020204" pitchFamily="34" charset="0"/>
              </a:rPr>
              <a:t>	1. Matr </a:t>
            </a:r>
            <a:r>
              <a:rPr lang="it-IT" altLang="it-IT" sz="1800" b="0">
                <a:latin typeface="Arial" panose="020B0604020202020204" pitchFamily="34" charset="0"/>
                <a:sym typeface="Wingdings" panose="05000000000000000000" pitchFamily="2" charset="2"/>
              </a:rPr>
              <a:t></a:t>
            </a:r>
            <a:r>
              <a:rPr lang="it-IT" altLang="it-IT" sz="1800" b="0">
                <a:latin typeface="Arial" panose="020B0604020202020204" pitchFamily="34" charset="0"/>
              </a:rPr>
              <a:t> ( Cognome, Nome, CodRep, NomeRep, CodCittà, NomeCittà )</a:t>
            </a:r>
          </a:p>
          <a:p>
            <a:pPr>
              <a:buClr>
                <a:schemeClr val="accent2"/>
              </a:buClr>
              <a:buSzPct val="140000"/>
            </a:pPr>
            <a:r>
              <a:rPr lang="it-IT" altLang="it-IT" sz="1800" b="0">
                <a:latin typeface="Arial" panose="020B0604020202020204" pitchFamily="34" charset="0"/>
              </a:rPr>
              <a:t>	2. CodRep </a:t>
            </a:r>
            <a:r>
              <a:rPr lang="it-IT" altLang="it-IT" sz="1800" b="0">
                <a:latin typeface="Arial" panose="020B0604020202020204" pitchFamily="34" charset="0"/>
                <a:sym typeface="Wingdings" panose="05000000000000000000" pitchFamily="2" charset="2"/>
              </a:rPr>
              <a:t></a:t>
            </a:r>
            <a:r>
              <a:rPr lang="it-IT" altLang="it-IT" sz="1800" b="0">
                <a:latin typeface="Arial" panose="020B0604020202020204" pitchFamily="34" charset="0"/>
              </a:rPr>
              <a:t> NomeRep	</a:t>
            </a:r>
            <a:r>
              <a:rPr lang="it-IT" altLang="it-IT" sz="1800">
                <a:solidFill>
                  <a:srgbClr val="0033CC"/>
                </a:solidFill>
                <a:latin typeface="Arial" panose="020B0604020202020204" pitchFamily="34" charset="0"/>
                <a:sym typeface="Symbol" panose="05050102010706020507" pitchFamily="18" charset="2"/>
              </a:rPr>
              <a:t></a:t>
            </a:r>
            <a:endParaRPr lang="it-IT" altLang="it-IT" sz="1800" b="0">
              <a:solidFill>
                <a:srgbClr val="0033CC"/>
              </a:solidFill>
              <a:latin typeface="Arial" panose="020B0604020202020204" pitchFamily="34" charset="0"/>
            </a:endParaRPr>
          </a:p>
          <a:p>
            <a:pPr>
              <a:buClr>
                <a:schemeClr val="accent2"/>
              </a:buClr>
              <a:buSzPct val="140000"/>
            </a:pPr>
            <a:r>
              <a:rPr lang="it-IT" altLang="it-IT" sz="1800" b="0">
                <a:latin typeface="Arial" panose="020B0604020202020204" pitchFamily="34" charset="0"/>
              </a:rPr>
              <a:t>	3. CodCittà </a:t>
            </a:r>
            <a:r>
              <a:rPr lang="it-IT" altLang="it-IT" sz="1800" b="0">
                <a:latin typeface="Arial" panose="020B0604020202020204" pitchFamily="34" charset="0"/>
                <a:sym typeface="Wingdings" panose="05000000000000000000" pitchFamily="2" charset="2"/>
              </a:rPr>
              <a:t></a:t>
            </a:r>
            <a:r>
              <a:rPr lang="it-IT" altLang="it-IT" sz="1800" b="0">
                <a:latin typeface="Arial" panose="020B0604020202020204" pitchFamily="34" charset="0"/>
              </a:rPr>
              <a:t> NomeCittà	</a:t>
            </a:r>
            <a:r>
              <a:rPr lang="it-IT" altLang="it-IT" sz="1800">
                <a:solidFill>
                  <a:srgbClr val="0033CC"/>
                </a:solidFill>
                <a:latin typeface="Arial" panose="020B0604020202020204" pitchFamily="34" charset="0"/>
                <a:sym typeface="Symbol" panose="05050102010706020507" pitchFamily="18" charset="2"/>
              </a:rPr>
              <a:t></a:t>
            </a:r>
            <a:endParaRPr lang="it-IT" altLang="it-IT" sz="1800" b="0">
              <a:solidFill>
                <a:srgbClr val="0033CC"/>
              </a:solidFill>
              <a:latin typeface="Arial" panose="020B0604020202020204" pitchFamily="34" charset="0"/>
            </a:endParaRPr>
          </a:p>
          <a:p>
            <a:pPr>
              <a:spcBef>
                <a:spcPct val="50000"/>
              </a:spcBef>
              <a:buClr>
                <a:schemeClr val="accent2"/>
              </a:buClr>
              <a:buSzPct val="140000"/>
            </a:pPr>
            <a:r>
              <a:rPr lang="it-IT" altLang="it-IT" sz="1800" b="0">
                <a:latin typeface="Arial" panose="020B0604020202020204" pitchFamily="34" charset="0"/>
              </a:rPr>
              <a:t>	    Matr è chiave per </a:t>
            </a:r>
            <a:r>
              <a:rPr lang="it-IT" altLang="it-IT" sz="1800">
                <a:latin typeface="Arial" panose="020B0604020202020204" pitchFamily="34" charset="0"/>
              </a:rPr>
              <a:t>Dipendenti</a:t>
            </a:r>
          </a:p>
          <a:p>
            <a:pPr>
              <a:spcBef>
                <a:spcPct val="50000"/>
              </a:spcBef>
              <a:buClr>
                <a:schemeClr val="accent2"/>
              </a:buClr>
              <a:buSzPct val="140000"/>
            </a:pPr>
            <a:r>
              <a:rPr lang="it-IT" altLang="it-IT" sz="1800">
                <a:solidFill>
                  <a:srgbClr val="0033CC"/>
                </a:solidFill>
                <a:latin typeface="Arial" panose="020B0604020202020204" pitchFamily="34" charset="0"/>
                <a:sym typeface="Symbol" panose="05050102010706020507" pitchFamily="18" charset="2"/>
              </a:rPr>
              <a:t></a:t>
            </a:r>
            <a:r>
              <a:rPr lang="it-IT" altLang="it-IT" sz="1800">
                <a:latin typeface="Arial" panose="020B0604020202020204" pitchFamily="34" charset="0"/>
                <a:sym typeface="Symbol" panose="05050102010706020507" pitchFamily="18" charset="2"/>
              </a:rPr>
              <a:t>	 Reparti </a:t>
            </a:r>
            <a:r>
              <a:rPr lang="it-IT" altLang="it-IT" sz="1800" b="0">
                <a:latin typeface="Arial" panose="020B0604020202020204" pitchFamily="34" charset="0"/>
              </a:rPr>
              <a:t>( </a:t>
            </a:r>
            <a:r>
              <a:rPr lang="it-IT" altLang="it-IT" sz="1800" b="0" u="sng">
                <a:latin typeface="Arial" panose="020B0604020202020204" pitchFamily="34" charset="0"/>
              </a:rPr>
              <a:t>CodRep</a:t>
            </a:r>
            <a:r>
              <a:rPr lang="it-IT" altLang="it-IT" sz="1800" b="0">
                <a:latin typeface="Arial" panose="020B0604020202020204" pitchFamily="34" charset="0"/>
              </a:rPr>
              <a:t>, NomeRep ) 	         	</a:t>
            </a:r>
          </a:p>
          <a:p>
            <a:pPr>
              <a:buClr>
                <a:schemeClr val="accent2"/>
              </a:buClr>
              <a:buSzPct val="140000"/>
            </a:pPr>
            <a:r>
              <a:rPr lang="it-IT" altLang="it-IT" sz="1800" b="0">
                <a:latin typeface="Arial" panose="020B0604020202020204" pitchFamily="34" charset="0"/>
              </a:rPr>
              <a:t>	 </a:t>
            </a:r>
            <a:r>
              <a:rPr lang="it-IT" altLang="it-IT" sz="1800">
                <a:latin typeface="Arial" panose="020B0604020202020204" pitchFamily="34" charset="0"/>
              </a:rPr>
              <a:t>Dipendenti1</a:t>
            </a:r>
            <a:r>
              <a:rPr lang="it-IT" altLang="it-IT" sz="1800" b="0">
                <a:latin typeface="Arial" panose="020B0604020202020204" pitchFamily="34" charset="0"/>
              </a:rPr>
              <a:t> ( </a:t>
            </a:r>
            <a:r>
              <a:rPr lang="it-IT" altLang="it-IT" sz="1800" b="0" u="sng">
                <a:latin typeface="Arial" panose="020B0604020202020204" pitchFamily="34" charset="0"/>
              </a:rPr>
              <a:t>Matr</a:t>
            </a:r>
            <a:r>
              <a:rPr lang="it-IT" altLang="it-IT" sz="1800" b="0">
                <a:latin typeface="Arial" panose="020B0604020202020204" pitchFamily="34" charset="0"/>
              </a:rPr>
              <a:t>, Cognome, Nome, </a:t>
            </a:r>
            <a:r>
              <a:rPr lang="it-IT" altLang="it-IT" sz="1800" b="0" i="1">
                <a:latin typeface="Arial" panose="020B0604020202020204" pitchFamily="34" charset="0"/>
              </a:rPr>
              <a:t>CodRep</a:t>
            </a:r>
            <a:r>
              <a:rPr lang="it-IT" altLang="it-IT" sz="1800" b="0">
                <a:latin typeface="Arial" panose="020B0604020202020204" pitchFamily="34" charset="0"/>
              </a:rPr>
              <a:t>, CodCittà, NomeCittà )</a:t>
            </a:r>
          </a:p>
          <a:p>
            <a:pPr>
              <a:spcBef>
                <a:spcPct val="50000"/>
              </a:spcBef>
              <a:buClr>
                <a:schemeClr val="accent2"/>
              </a:buClr>
              <a:buSzPct val="140000"/>
            </a:pPr>
            <a:r>
              <a:rPr lang="it-IT" altLang="it-IT" sz="1800">
                <a:solidFill>
                  <a:srgbClr val="0033CC"/>
                </a:solidFill>
                <a:latin typeface="Arial" panose="020B0604020202020204" pitchFamily="34" charset="0"/>
                <a:sym typeface="Symbol" panose="05050102010706020507" pitchFamily="18" charset="2"/>
              </a:rPr>
              <a:t></a:t>
            </a:r>
            <a:r>
              <a:rPr lang="it-IT" altLang="it-IT" sz="1800" b="0">
                <a:latin typeface="Arial" panose="020B0604020202020204" pitchFamily="34" charset="0"/>
              </a:rPr>
              <a:t> </a:t>
            </a:r>
            <a:r>
              <a:rPr lang="it-IT" altLang="it-IT" sz="1800">
                <a:latin typeface="Arial" panose="020B0604020202020204" pitchFamily="34" charset="0"/>
              </a:rPr>
              <a:t>Città</a:t>
            </a:r>
            <a:r>
              <a:rPr lang="it-IT" altLang="it-IT" sz="1800" b="0">
                <a:latin typeface="Arial" panose="020B0604020202020204" pitchFamily="34" charset="0"/>
              </a:rPr>
              <a:t>( </a:t>
            </a:r>
            <a:r>
              <a:rPr lang="it-IT" altLang="it-IT" sz="1800" b="0" u="sng">
                <a:latin typeface="Arial" panose="020B0604020202020204" pitchFamily="34" charset="0"/>
              </a:rPr>
              <a:t>CodCittà</a:t>
            </a:r>
            <a:r>
              <a:rPr lang="it-IT" altLang="it-IT" sz="1800" b="0">
                <a:latin typeface="Arial" panose="020B0604020202020204" pitchFamily="34" charset="0"/>
              </a:rPr>
              <a:t>, NomeCittà )</a:t>
            </a:r>
          </a:p>
          <a:p>
            <a:pPr>
              <a:buClr>
                <a:schemeClr val="accent2"/>
              </a:buClr>
              <a:buSzPct val="140000"/>
            </a:pPr>
            <a:r>
              <a:rPr lang="it-IT" altLang="it-IT" sz="1800">
                <a:latin typeface="Arial" panose="020B0604020202020204" pitchFamily="34" charset="0"/>
              </a:rPr>
              <a:t>	 Dipendenti2</a:t>
            </a:r>
            <a:r>
              <a:rPr lang="it-IT" altLang="it-IT" sz="1800" b="0">
                <a:latin typeface="Arial" panose="020B0604020202020204" pitchFamily="34" charset="0"/>
              </a:rPr>
              <a:t> ( </a:t>
            </a:r>
            <a:r>
              <a:rPr lang="it-IT" altLang="it-IT" sz="1800" b="0" u="sng">
                <a:latin typeface="Arial" panose="020B0604020202020204" pitchFamily="34" charset="0"/>
              </a:rPr>
              <a:t>Matr</a:t>
            </a:r>
            <a:r>
              <a:rPr lang="it-IT" altLang="it-IT" sz="1800" b="0">
                <a:latin typeface="Arial" panose="020B0604020202020204" pitchFamily="34" charset="0"/>
              </a:rPr>
              <a:t>, Cognome, Nome, </a:t>
            </a:r>
            <a:r>
              <a:rPr lang="it-IT" altLang="it-IT" sz="1800" b="0" i="1">
                <a:latin typeface="Arial" panose="020B0604020202020204" pitchFamily="34" charset="0"/>
              </a:rPr>
              <a:t>CodRep</a:t>
            </a:r>
            <a:r>
              <a:rPr lang="it-IT" altLang="it-IT" sz="1800" b="0">
                <a:latin typeface="Arial" panose="020B0604020202020204" pitchFamily="34" charset="0"/>
              </a:rPr>
              <a:t>, </a:t>
            </a:r>
            <a:r>
              <a:rPr lang="it-IT" altLang="it-IT" sz="1800" b="0" i="1">
                <a:latin typeface="Arial" panose="020B0604020202020204" pitchFamily="34" charset="0"/>
              </a:rPr>
              <a:t>CodCittà</a:t>
            </a:r>
            <a:r>
              <a:rPr lang="it-IT" altLang="it-IT" sz="1800" b="0">
                <a:latin typeface="Arial" panose="020B0604020202020204" pitchFamily="34" charset="0"/>
              </a:rPr>
              <a:t> )</a:t>
            </a:r>
          </a:p>
          <a:p>
            <a:pPr>
              <a:buClr>
                <a:schemeClr val="accent2"/>
              </a:buClr>
              <a:buSzPct val="140000"/>
            </a:pPr>
            <a:endParaRPr lang="it-IT" altLang="it-IT" sz="1800" b="0">
              <a:latin typeface="Arial" panose="020B0604020202020204" pitchFamily="34" charset="0"/>
            </a:endParaRPr>
          </a:p>
          <a:p>
            <a:pPr>
              <a:spcBef>
                <a:spcPct val="60000"/>
              </a:spcBef>
              <a:buClr>
                <a:schemeClr val="accent2"/>
              </a:buClr>
              <a:buSzPct val="140000"/>
            </a:pPr>
            <a:r>
              <a:rPr lang="it-IT" altLang="it-IT" sz="1800">
                <a:latin typeface="Arial" panose="020B0604020202020204" pitchFamily="34" charset="0"/>
                <a:sym typeface="Symbol" panose="05050102010706020507" pitchFamily="18" charset="2"/>
              </a:rPr>
              <a:t>	 Reparti </a:t>
            </a:r>
            <a:r>
              <a:rPr lang="it-IT" altLang="it-IT" sz="1800" b="0">
                <a:latin typeface="Arial" panose="020B0604020202020204" pitchFamily="34" charset="0"/>
              </a:rPr>
              <a:t>( </a:t>
            </a:r>
            <a:r>
              <a:rPr lang="it-IT" altLang="it-IT" sz="1800" b="0" u="sng">
                <a:latin typeface="Arial" panose="020B0604020202020204" pitchFamily="34" charset="0"/>
              </a:rPr>
              <a:t>CodRep</a:t>
            </a:r>
            <a:r>
              <a:rPr lang="it-IT" altLang="it-IT" sz="1800" b="0">
                <a:latin typeface="Arial" panose="020B0604020202020204" pitchFamily="34" charset="0"/>
              </a:rPr>
              <a:t>, NomeRep ) 	</a:t>
            </a:r>
            <a:r>
              <a:rPr lang="it-IT" altLang="it-IT" sz="1800">
                <a:latin typeface="Arial" panose="020B0604020202020204" pitchFamily="34" charset="0"/>
              </a:rPr>
              <a:t>	</a:t>
            </a:r>
          </a:p>
          <a:p>
            <a:pPr>
              <a:buClr>
                <a:schemeClr val="accent2"/>
              </a:buClr>
              <a:buSzPct val="140000"/>
            </a:pPr>
            <a:r>
              <a:rPr lang="it-IT" altLang="it-IT" sz="1800">
                <a:latin typeface="Arial" panose="020B0604020202020204" pitchFamily="34" charset="0"/>
              </a:rPr>
              <a:t>	 Città</a:t>
            </a:r>
            <a:r>
              <a:rPr lang="it-IT" altLang="it-IT" sz="1800" b="0">
                <a:latin typeface="Arial" panose="020B0604020202020204" pitchFamily="34" charset="0"/>
              </a:rPr>
              <a:t>( </a:t>
            </a:r>
            <a:r>
              <a:rPr lang="it-IT" altLang="it-IT" sz="1800" b="0" u="sng">
                <a:latin typeface="Arial" panose="020B0604020202020204" pitchFamily="34" charset="0"/>
              </a:rPr>
              <a:t>CodCittà</a:t>
            </a:r>
            <a:r>
              <a:rPr lang="it-IT" altLang="it-IT" sz="1800" b="0">
                <a:latin typeface="Arial" panose="020B0604020202020204" pitchFamily="34" charset="0"/>
              </a:rPr>
              <a:t>, NomeCittà )</a:t>
            </a:r>
            <a:r>
              <a:rPr lang="it-IT" altLang="it-IT" sz="1800">
                <a:latin typeface="Arial" panose="020B0604020202020204" pitchFamily="34" charset="0"/>
              </a:rPr>
              <a:t> </a:t>
            </a:r>
          </a:p>
          <a:p>
            <a:pPr>
              <a:buClr>
                <a:schemeClr val="accent2"/>
              </a:buClr>
              <a:buSzPct val="140000"/>
            </a:pPr>
            <a:r>
              <a:rPr lang="it-IT" altLang="it-IT" sz="1800">
                <a:latin typeface="Arial" panose="020B0604020202020204" pitchFamily="34" charset="0"/>
              </a:rPr>
              <a:t>	 Dipendenti2</a:t>
            </a:r>
            <a:r>
              <a:rPr lang="it-IT" altLang="it-IT" sz="1800" b="0">
                <a:latin typeface="Arial" panose="020B0604020202020204" pitchFamily="34" charset="0"/>
              </a:rPr>
              <a:t> ( </a:t>
            </a:r>
            <a:r>
              <a:rPr lang="it-IT" altLang="it-IT" sz="1800" b="0" u="sng">
                <a:latin typeface="Arial" panose="020B0604020202020204" pitchFamily="34" charset="0"/>
              </a:rPr>
              <a:t>Matr</a:t>
            </a:r>
            <a:r>
              <a:rPr lang="it-IT" altLang="it-IT" sz="1800" b="0">
                <a:latin typeface="Arial" panose="020B0604020202020204" pitchFamily="34" charset="0"/>
              </a:rPr>
              <a:t>, Cognome, Nome, </a:t>
            </a:r>
            <a:r>
              <a:rPr lang="it-IT" altLang="it-IT" sz="1800" b="0" i="1">
                <a:latin typeface="Arial" panose="020B0604020202020204" pitchFamily="34" charset="0"/>
              </a:rPr>
              <a:t>CodRep</a:t>
            </a:r>
            <a:r>
              <a:rPr lang="it-IT" altLang="it-IT" sz="1800" b="0">
                <a:latin typeface="Arial" panose="020B0604020202020204" pitchFamily="34" charset="0"/>
              </a:rPr>
              <a:t>, </a:t>
            </a:r>
            <a:r>
              <a:rPr lang="it-IT" altLang="it-IT" sz="1800" b="0" i="1">
                <a:latin typeface="Arial" panose="020B0604020202020204" pitchFamily="34" charset="0"/>
              </a:rPr>
              <a:t>CodCittà</a:t>
            </a:r>
            <a:r>
              <a:rPr lang="it-IT" altLang="it-IT" sz="1800" b="0">
                <a:latin typeface="Arial" panose="020B0604020202020204" pitchFamily="34" charset="0"/>
              </a:rPr>
              <a:t> )</a:t>
            </a:r>
          </a:p>
        </p:txBody>
      </p:sp>
      <p:sp>
        <p:nvSpPr>
          <p:cNvPr id="296964" name="Rectangle 4"/>
          <p:cNvSpPr>
            <a:spLocks noGrp="1" noChangeArrowheads="1"/>
          </p:cNvSpPr>
          <p:nvPr>
            <p:ph type="body" idx="1"/>
          </p:nvPr>
        </p:nvSpPr>
        <p:spPr>
          <a:xfrm>
            <a:off x="4519613" y="2636838"/>
            <a:ext cx="2735262" cy="366712"/>
          </a:xfrm>
          <a:solidFill>
            <a:srgbClr val="FFFF00"/>
          </a:solidFill>
          <a:ln/>
          <a:effectLst>
            <a:outerShdw dist="107763" dir="2700000" algn="ctr" rotWithShape="0">
              <a:schemeClr val="bg2">
                <a:alpha val="50000"/>
              </a:schemeClr>
            </a:outerShdw>
          </a:effectLst>
        </p:spPr>
        <p:txBody>
          <a:bodyPr lIns="0" tIns="46800" rIns="18000" bIns="46800" anchor="ctr" anchorCtr="1">
            <a:spAutoFit/>
          </a:bodyPr>
          <a:lstStyle/>
          <a:p>
            <a:pPr>
              <a:buFontTx/>
              <a:buNone/>
            </a:pPr>
            <a:r>
              <a:rPr lang="it-IT" altLang="it-IT" sz="1800" b="0">
                <a:effectLst/>
              </a:rPr>
              <a:t>Violazioni alla 3NF</a:t>
            </a:r>
          </a:p>
        </p:txBody>
      </p:sp>
      <p:sp>
        <p:nvSpPr>
          <p:cNvPr id="296965" name="Rectangle 5"/>
          <p:cNvSpPr>
            <a:spLocks noChangeArrowheads="1"/>
          </p:cNvSpPr>
          <p:nvPr/>
        </p:nvSpPr>
        <p:spPr bwMode="auto">
          <a:xfrm>
            <a:off x="7667625" y="4221163"/>
            <a:ext cx="1368425" cy="366712"/>
          </a:xfrm>
          <a:prstGeom prst="rect">
            <a:avLst/>
          </a:prstGeom>
          <a:solidFill>
            <a:srgbClr val="FFFF00"/>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lIns="0" tIns="46800" rIns="18000" bIns="46800" anchor="ctr" anchorCtr="1">
            <a:spAutoFit/>
          </a:bodyPr>
          <a:lstStyle>
            <a:lvl1pPr marL="342900" indent="-342900">
              <a:spcBef>
                <a:spcPct val="20000"/>
              </a:spcBef>
              <a:buClr>
                <a:schemeClr val="accent2"/>
              </a:buClr>
              <a:buSzPct val="140000"/>
              <a:buChar char="•"/>
              <a:defRPr sz="24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9pPr>
          </a:lstStyle>
          <a:p>
            <a:pPr>
              <a:buFontTx/>
              <a:buNone/>
            </a:pPr>
            <a:r>
              <a:rPr lang="it-IT" altLang="it-IT" sz="1800" b="0">
                <a:effectLst/>
              </a:rPr>
              <a:t>Finito?</a:t>
            </a:r>
          </a:p>
        </p:txBody>
      </p:sp>
      <p:sp>
        <p:nvSpPr>
          <p:cNvPr id="296966" name="Rectangle 6"/>
          <p:cNvSpPr>
            <a:spLocks noChangeArrowheads="1"/>
          </p:cNvSpPr>
          <p:nvPr/>
        </p:nvSpPr>
        <p:spPr bwMode="auto">
          <a:xfrm>
            <a:off x="468313" y="5229225"/>
            <a:ext cx="8207375" cy="1008063"/>
          </a:xfrm>
          <a:prstGeom prst="rect">
            <a:avLst/>
          </a:prstGeom>
          <a:solidFill>
            <a:srgbClr val="D1E4FF">
              <a:alpha val="240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96963">
                                            <p:txEl>
                                              <p:pRg st="5" end="5"/>
                                            </p:txEl>
                                          </p:spTgt>
                                        </p:tgtEl>
                                        <p:attrNameLst>
                                          <p:attrName>style.visibility</p:attrName>
                                        </p:attrNameLst>
                                      </p:cBhvr>
                                      <p:to>
                                        <p:strVal val="visible"/>
                                      </p:to>
                                    </p:set>
                                    <p:animEffect transition="in" filter="dissolve">
                                      <p:cBhvr>
                                        <p:cTn id="7" dur="500"/>
                                        <p:tgtEl>
                                          <p:spTgt spid="296963">
                                            <p:txEl>
                                              <p:pRg st="5" end="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6964">
                                            <p:bg/>
                                          </p:spTgt>
                                        </p:tgtEl>
                                        <p:attrNameLst>
                                          <p:attrName>style.visibility</p:attrName>
                                        </p:attrNameLst>
                                      </p:cBhvr>
                                      <p:to>
                                        <p:strVal val="visible"/>
                                      </p:to>
                                    </p:set>
                                    <p:animEffect transition="in" filter="dissolve">
                                      <p:cBhvr>
                                        <p:cTn id="12" dur="500"/>
                                        <p:tgtEl>
                                          <p:spTgt spid="296964">
                                            <p:bg/>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96964">
                                            <p:txEl>
                                              <p:pRg st="0" end="0"/>
                                            </p:txEl>
                                          </p:spTgt>
                                        </p:tgtEl>
                                        <p:attrNameLst>
                                          <p:attrName>style.visibility</p:attrName>
                                        </p:attrNameLst>
                                      </p:cBhvr>
                                      <p:to>
                                        <p:strVal val="visible"/>
                                      </p:to>
                                    </p:set>
                                    <p:animEffect transition="in" filter="dissolve">
                                      <p:cBhvr>
                                        <p:cTn id="15" dur="500"/>
                                        <p:tgtEl>
                                          <p:spTgt spid="296964">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296963">
                                            <p:txEl>
                                              <p:pRg st="6" end="6"/>
                                            </p:txEl>
                                          </p:spTgt>
                                        </p:tgtEl>
                                        <p:attrNameLst>
                                          <p:attrName>style.visibility</p:attrName>
                                        </p:attrNameLst>
                                      </p:cBhvr>
                                      <p:to>
                                        <p:strVal val="visible"/>
                                      </p:to>
                                    </p:set>
                                    <p:animEffect transition="in" filter="dissolve">
                                      <p:cBhvr>
                                        <p:cTn id="20" dur="500"/>
                                        <p:tgtEl>
                                          <p:spTgt spid="296963">
                                            <p:txEl>
                                              <p:pRg st="6" end="6"/>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296963">
                                            <p:txEl>
                                              <p:pRg st="7" end="7"/>
                                            </p:txEl>
                                          </p:spTgt>
                                        </p:tgtEl>
                                        <p:attrNameLst>
                                          <p:attrName>style.visibility</p:attrName>
                                        </p:attrNameLst>
                                      </p:cBhvr>
                                      <p:to>
                                        <p:strVal val="visible"/>
                                      </p:to>
                                    </p:set>
                                    <p:animEffect transition="in" filter="dissolve">
                                      <p:cBhvr>
                                        <p:cTn id="25" dur="500"/>
                                        <p:tgtEl>
                                          <p:spTgt spid="296963">
                                            <p:txEl>
                                              <p:pRg st="7" end="7"/>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96965">
                                            <p:bg/>
                                          </p:spTgt>
                                        </p:tgtEl>
                                        <p:attrNameLst>
                                          <p:attrName>style.visibility</p:attrName>
                                        </p:attrNameLst>
                                      </p:cBhvr>
                                      <p:to>
                                        <p:strVal val="visible"/>
                                      </p:to>
                                    </p:set>
                                    <p:animEffect transition="in" filter="dissolve">
                                      <p:cBhvr>
                                        <p:cTn id="30" dur="500"/>
                                        <p:tgtEl>
                                          <p:spTgt spid="296965">
                                            <p:bg/>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96965">
                                            <p:txEl>
                                              <p:pRg st="0" end="0"/>
                                            </p:txEl>
                                          </p:spTgt>
                                        </p:tgtEl>
                                        <p:attrNameLst>
                                          <p:attrName>style.visibility</p:attrName>
                                        </p:attrNameLst>
                                      </p:cBhvr>
                                      <p:to>
                                        <p:strVal val="visible"/>
                                      </p:to>
                                    </p:set>
                                    <p:animEffect transition="in" filter="dissolve">
                                      <p:cBhvr>
                                        <p:cTn id="33" dur="500"/>
                                        <p:tgtEl>
                                          <p:spTgt spid="296965">
                                            <p:txEl>
                                              <p:pRg st="0" end="0"/>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296963">
                                            <p:txEl>
                                              <p:pRg st="8" end="8"/>
                                            </p:txEl>
                                          </p:spTgt>
                                        </p:tgtEl>
                                        <p:attrNameLst>
                                          <p:attrName>style.visibility</p:attrName>
                                        </p:attrNameLst>
                                      </p:cBhvr>
                                      <p:to>
                                        <p:strVal val="visible"/>
                                      </p:to>
                                    </p:set>
                                    <p:animEffect transition="in" filter="dissolve">
                                      <p:cBhvr>
                                        <p:cTn id="38" dur="500"/>
                                        <p:tgtEl>
                                          <p:spTgt spid="296963">
                                            <p:txEl>
                                              <p:pRg st="8" end="8"/>
                                            </p:txEl>
                                          </p:spTgt>
                                        </p:tgtEl>
                                      </p:cBhvr>
                                    </p:animEffect>
                                  </p:childTnLst>
                                </p:cTn>
                              </p:par>
                              <p:par>
                                <p:cTn id="39" presetID="9" presetClass="entr" presetSubtype="0" fill="hold" nodeType="withEffect">
                                  <p:stCondLst>
                                    <p:cond delay="0"/>
                                  </p:stCondLst>
                                  <p:childTnLst>
                                    <p:set>
                                      <p:cBhvr>
                                        <p:cTn id="40" dur="1" fill="hold">
                                          <p:stCondLst>
                                            <p:cond delay="0"/>
                                          </p:stCondLst>
                                        </p:cTn>
                                        <p:tgtEl>
                                          <p:spTgt spid="296963">
                                            <p:txEl>
                                              <p:pRg st="9" end="9"/>
                                            </p:txEl>
                                          </p:spTgt>
                                        </p:tgtEl>
                                        <p:attrNameLst>
                                          <p:attrName>style.visibility</p:attrName>
                                        </p:attrNameLst>
                                      </p:cBhvr>
                                      <p:to>
                                        <p:strVal val="visible"/>
                                      </p:to>
                                    </p:set>
                                    <p:animEffect transition="in" filter="dissolve">
                                      <p:cBhvr>
                                        <p:cTn id="41" dur="500"/>
                                        <p:tgtEl>
                                          <p:spTgt spid="296963">
                                            <p:txEl>
                                              <p:pRg st="9" end="9"/>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296963">
                                            <p:txEl>
                                              <p:pRg st="11" end="11"/>
                                            </p:txEl>
                                          </p:spTgt>
                                        </p:tgtEl>
                                        <p:attrNameLst>
                                          <p:attrName>style.visibility</p:attrName>
                                        </p:attrNameLst>
                                      </p:cBhvr>
                                      <p:to>
                                        <p:strVal val="visible"/>
                                      </p:to>
                                    </p:set>
                                    <p:animEffect transition="in" filter="dissolve">
                                      <p:cBhvr>
                                        <p:cTn id="46" dur="500"/>
                                        <p:tgtEl>
                                          <p:spTgt spid="296963">
                                            <p:txEl>
                                              <p:pRg st="11" end="11"/>
                                            </p:txEl>
                                          </p:spTgt>
                                        </p:tgtEl>
                                      </p:cBhvr>
                                    </p:animEffect>
                                  </p:childTnLst>
                                </p:cTn>
                              </p:par>
                              <p:par>
                                <p:cTn id="47" presetID="9" presetClass="entr" presetSubtype="0" fill="hold" nodeType="withEffect">
                                  <p:stCondLst>
                                    <p:cond delay="0"/>
                                  </p:stCondLst>
                                  <p:childTnLst>
                                    <p:set>
                                      <p:cBhvr>
                                        <p:cTn id="48" dur="1" fill="hold">
                                          <p:stCondLst>
                                            <p:cond delay="0"/>
                                          </p:stCondLst>
                                        </p:cTn>
                                        <p:tgtEl>
                                          <p:spTgt spid="296963">
                                            <p:txEl>
                                              <p:pRg st="12" end="12"/>
                                            </p:txEl>
                                          </p:spTgt>
                                        </p:tgtEl>
                                        <p:attrNameLst>
                                          <p:attrName>style.visibility</p:attrName>
                                        </p:attrNameLst>
                                      </p:cBhvr>
                                      <p:to>
                                        <p:strVal val="visible"/>
                                      </p:to>
                                    </p:set>
                                    <p:animEffect transition="in" filter="dissolve">
                                      <p:cBhvr>
                                        <p:cTn id="49" dur="500"/>
                                        <p:tgtEl>
                                          <p:spTgt spid="296963">
                                            <p:txEl>
                                              <p:pRg st="12" end="12"/>
                                            </p:txEl>
                                          </p:spTgt>
                                        </p:tgtEl>
                                      </p:cBhvr>
                                    </p:animEffect>
                                  </p:childTnLst>
                                </p:cTn>
                              </p:par>
                              <p:par>
                                <p:cTn id="50" presetID="9" presetClass="entr" presetSubtype="0" fill="hold" nodeType="withEffect">
                                  <p:stCondLst>
                                    <p:cond delay="0"/>
                                  </p:stCondLst>
                                  <p:childTnLst>
                                    <p:set>
                                      <p:cBhvr>
                                        <p:cTn id="51" dur="1" fill="hold">
                                          <p:stCondLst>
                                            <p:cond delay="0"/>
                                          </p:stCondLst>
                                        </p:cTn>
                                        <p:tgtEl>
                                          <p:spTgt spid="296963">
                                            <p:txEl>
                                              <p:pRg st="13" end="13"/>
                                            </p:txEl>
                                          </p:spTgt>
                                        </p:tgtEl>
                                        <p:attrNameLst>
                                          <p:attrName>style.visibility</p:attrName>
                                        </p:attrNameLst>
                                      </p:cBhvr>
                                      <p:to>
                                        <p:strVal val="visible"/>
                                      </p:to>
                                    </p:set>
                                    <p:animEffect transition="in" filter="dissolve">
                                      <p:cBhvr>
                                        <p:cTn id="52" dur="500"/>
                                        <p:tgtEl>
                                          <p:spTgt spid="296963">
                                            <p:txEl>
                                              <p:pRg st="13" end="13"/>
                                            </p:txEl>
                                          </p:spTgt>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296966"/>
                                        </p:tgtEl>
                                        <p:attrNameLst>
                                          <p:attrName>style.visibility</p:attrName>
                                        </p:attrNameLst>
                                      </p:cBhvr>
                                      <p:to>
                                        <p:strVal val="visible"/>
                                      </p:to>
                                    </p:set>
                                    <p:animEffect transition="in" filter="dissolve">
                                      <p:cBhvr>
                                        <p:cTn id="55" dur="500"/>
                                        <p:tgtEl>
                                          <p:spTgt spid="2969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4" grpId="0" build="p" animBg="1"/>
      <p:bldP spid="296965" grpId="0" build="p" animBg="1"/>
      <p:bldP spid="29696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egnaposto numero diapositiva 5"/>
          <p:cNvSpPr>
            <a:spLocks noGrp="1"/>
          </p:cNvSpPr>
          <p:nvPr>
            <p:ph type="sldNum" sz="quarter" idx="11"/>
          </p:nvPr>
        </p:nvSpPr>
        <p:spPr/>
        <p:txBody>
          <a:bodyPr/>
          <a:lstStyle/>
          <a:p>
            <a:fld id="{80B21722-40E8-46F1-BBF9-71DD4DCD0CE0}" type="slidenum">
              <a:rPr lang="it-IT" altLang="it-IT"/>
              <a:pPr/>
              <a:t>3</a:t>
            </a:fld>
            <a:endParaRPr lang="it-IT" altLang="it-IT">
              <a:solidFill>
                <a:schemeClr val="tx1"/>
              </a:solidFill>
            </a:endParaRPr>
          </a:p>
        </p:txBody>
      </p:sp>
      <p:sp>
        <p:nvSpPr>
          <p:cNvPr id="151554" name="Rectangle 2"/>
          <p:cNvSpPr>
            <a:spLocks noGrp="1" noChangeArrowheads="1"/>
          </p:cNvSpPr>
          <p:nvPr>
            <p:ph type="title"/>
          </p:nvPr>
        </p:nvSpPr>
        <p:spPr/>
        <p:txBody>
          <a:bodyPr/>
          <a:lstStyle/>
          <a:p>
            <a:r>
              <a:rPr lang="it-IT" altLang="it-IT" sz="3200">
                <a:solidFill>
                  <a:srgbClr val="CC6600"/>
                </a:solidFill>
              </a:rPr>
              <a:t>Integrità dei dati</a:t>
            </a:r>
          </a:p>
        </p:txBody>
      </p:sp>
      <p:graphicFrame>
        <p:nvGraphicFramePr>
          <p:cNvPr id="152286" name="Group 734"/>
          <p:cNvGraphicFramePr>
            <a:graphicFrameLocks noGrp="1"/>
          </p:cNvGraphicFramePr>
          <p:nvPr>
            <p:ph sz="half" idx="1"/>
          </p:nvPr>
        </p:nvGraphicFramePr>
        <p:xfrm>
          <a:off x="323850" y="1527175"/>
          <a:ext cx="5400675" cy="2192338"/>
        </p:xfrm>
        <a:graphic>
          <a:graphicData uri="http://schemas.openxmlformats.org/drawingml/2006/table">
            <a:tbl>
              <a:tblPr/>
              <a:tblGrid>
                <a:gridCol w="1008063"/>
                <a:gridCol w="1008062"/>
                <a:gridCol w="1008063"/>
                <a:gridCol w="1223962"/>
                <a:gridCol w="1152525"/>
              </a:tblGrid>
              <a:tr h="447675">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sng"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Matricola</a:t>
                      </a:r>
                      <a:endParaRPr kumimoji="0" lang="it-IT" altLang="it-IT" sz="1400" b="0" i="0" u="sng"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Cognome</a:t>
                      </a:r>
                      <a:endParaRPr kumimoji="0" lang="it-IT" altLang="it-IT" sz="1400" b="0" i="0" u="none"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Nome</a:t>
                      </a:r>
                      <a:endParaRPr kumimoji="0" lang="it-IT" altLang="it-IT" sz="1400" b="0" i="0" u="none"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DataNascita</a:t>
                      </a:r>
                      <a:endParaRPr kumimoji="0" lang="it-IT" altLang="it-IT" sz="1400" b="0" i="0" u="none"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CodScuola</a:t>
                      </a:r>
                      <a:endParaRPr kumimoji="0" lang="it-IT" altLang="it-IT" sz="1400" b="0" i="0" u="none"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r>
              <a:tr h="3429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545</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Rossi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Maria</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NULL</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125</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346075">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Helvetica" panose="020B0604020202020204" pitchFamily="34" charset="0"/>
                          <a:cs typeface="Times New Roman" panose="02020603050405020304" pitchFamily="18" charset="0"/>
                        </a:rPr>
                        <a:t>653</a:t>
                      </a:r>
                      <a:endParaRPr kumimoji="0" lang="it-IT" altLang="it-IT" sz="1400" b="1" i="0" u="none" strike="noStrike" cap="none" normalizeH="0" baseline="0" smtClean="0">
                        <a:ln>
                          <a:noFill/>
                        </a:ln>
                        <a:solidFill>
                          <a:srgbClr val="FF3300"/>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Neri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Anna</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20-set-1994</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125</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4064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768</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Verdi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Giuseppe</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marL="90000" marR="90000" marT="46800" marB="46800" anchor="ctr" anchorCtr="1"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30-ott-1996</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marL="90000" marR="90000" marT="46800" marB="46800" anchor="ctr" anchorCtr="1"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NULL</a:t>
                      </a:r>
                      <a:endParaRPr kumimoji="0" lang="it-IT" altLang="it-IT" sz="1400" b="1"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344488">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Helvetica" panose="020B0604020202020204" pitchFamily="34" charset="0"/>
                          <a:cs typeface="Times New Roman" panose="02020603050405020304" pitchFamily="18" charset="0"/>
                        </a:rPr>
                        <a:t>653</a:t>
                      </a:r>
                      <a:endParaRPr kumimoji="0" lang="it-IT" altLang="it-IT" sz="1400" b="1" i="0" u="none" strike="noStrike" cap="none" normalizeH="0" baseline="0" smtClean="0">
                        <a:ln>
                          <a:noFill/>
                        </a:ln>
                        <a:solidFill>
                          <a:srgbClr val="FF3300"/>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Rossi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Franco</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Helvetica" panose="020B0604020202020204" pitchFamily="34" charset="0"/>
                          <a:cs typeface="Times New Roman" panose="02020603050405020304" pitchFamily="18" charset="0"/>
                        </a:rPr>
                        <a:t>32-ott-1994</a:t>
                      </a:r>
                      <a:endParaRPr kumimoji="0" lang="it-IT" altLang="it-IT" sz="1400" b="1" i="0" u="none" strike="noStrike" cap="none" normalizeH="0" baseline="0" smtClean="0">
                        <a:ln>
                          <a:noFill/>
                        </a:ln>
                        <a:solidFill>
                          <a:srgbClr val="FF3300"/>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180</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180975">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314</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Bruni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Enrico</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27-ott-1995</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Helvetica" panose="020B0604020202020204" pitchFamily="34" charset="0"/>
                          <a:cs typeface="Times New Roman" panose="02020603050405020304" pitchFamily="18" charset="0"/>
                        </a:rPr>
                        <a:t>185</a:t>
                      </a:r>
                      <a:endParaRPr kumimoji="0" lang="it-IT" altLang="it-IT" sz="1400" b="1" i="0" u="none" strike="noStrike" cap="none" normalizeH="0" baseline="0" smtClean="0">
                        <a:ln>
                          <a:noFill/>
                        </a:ln>
                        <a:solidFill>
                          <a:srgbClr val="FF3300"/>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bl>
          </a:graphicData>
        </a:graphic>
      </p:graphicFrame>
      <p:sp>
        <p:nvSpPr>
          <p:cNvPr id="151557" name="Rectangle 5"/>
          <p:cNvSpPr>
            <a:spLocks noChangeArrowheads="1"/>
          </p:cNvSpPr>
          <p:nvPr/>
        </p:nvSpPr>
        <p:spPr bwMode="auto">
          <a:xfrm>
            <a:off x="520700" y="3879850"/>
            <a:ext cx="8083550" cy="2357438"/>
          </a:xfrm>
          <a:prstGeom prst="rect">
            <a:avLst/>
          </a:prstGeom>
          <a:solidFill>
            <a:srgbClr val="EFFFEF"/>
          </a:solidFill>
          <a:ln w="15875">
            <a:solidFill>
              <a:srgbClr val="C0C0C0"/>
            </a:solidFill>
            <a:miter lim="800000"/>
            <a:headEnd/>
            <a:tailEnd/>
          </a:ln>
          <a:effectLst>
            <a:outerShdw dist="107763" dir="2700000" algn="ctr" rotWithShape="0">
              <a:schemeClr val="bg2">
                <a:alpha val="50000"/>
              </a:schemeClr>
            </a:outerShdw>
          </a:effectLst>
        </p:spPr>
        <p:txBody>
          <a:bodyPr tIns="190800" bIns="118800"/>
          <a:lstStyle>
            <a:lvl1pPr marL="342900" indent="-342900">
              <a:spcBef>
                <a:spcPct val="20000"/>
              </a:spcBef>
              <a:buClr>
                <a:schemeClr val="accent2"/>
              </a:buClr>
              <a:buSzPct val="140000"/>
              <a:buChar char="•"/>
              <a:defRPr sz="24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9pPr>
          </a:lstStyle>
          <a:p>
            <a:r>
              <a:rPr lang="it-IT" altLang="it-IT" sz="1800" b="0">
                <a:effectLst/>
              </a:rPr>
              <a:t>Ci sono situazioni anomale che invalidano i dati</a:t>
            </a:r>
          </a:p>
          <a:p>
            <a:pPr lvl="1">
              <a:spcBef>
                <a:spcPct val="50000"/>
              </a:spcBef>
            </a:pPr>
            <a:r>
              <a:rPr lang="it-IT" altLang="it-IT" sz="1800" b="0">
                <a:effectLst/>
              </a:rPr>
              <a:t>Chiave con valore </a:t>
            </a:r>
            <a:r>
              <a:rPr lang="it-IT" altLang="it-IT" sz="1800">
                <a:effectLst/>
              </a:rPr>
              <a:t>nullo </a:t>
            </a:r>
            <a:r>
              <a:rPr lang="it-IT" altLang="it-IT" sz="1800" b="0">
                <a:effectLst/>
              </a:rPr>
              <a:t>e chiavi </a:t>
            </a:r>
            <a:r>
              <a:rPr lang="it-IT" altLang="it-IT" sz="1800">
                <a:effectLst/>
              </a:rPr>
              <a:t>duplicate</a:t>
            </a:r>
          </a:p>
          <a:p>
            <a:pPr lvl="1">
              <a:spcBef>
                <a:spcPct val="50000"/>
              </a:spcBef>
            </a:pPr>
            <a:r>
              <a:rPr lang="it-IT" altLang="it-IT" sz="1800" b="0">
                <a:effectLst/>
              </a:rPr>
              <a:t>Valore di una data </a:t>
            </a:r>
            <a:r>
              <a:rPr lang="it-IT" altLang="it-IT" sz="1800">
                <a:effectLst/>
              </a:rPr>
              <a:t>scorretto</a:t>
            </a:r>
            <a:r>
              <a:rPr lang="it-IT" altLang="it-IT" sz="1800" b="0">
                <a:effectLst/>
              </a:rPr>
              <a:t> </a:t>
            </a:r>
          </a:p>
          <a:p>
            <a:pPr lvl="1">
              <a:spcBef>
                <a:spcPct val="50000"/>
              </a:spcBef>
            </a:pPr>
            <a:r>
              <a:rPr lang="it-IT" altLang="it-IT" sz="1800" b="0">
                <a:effectLst/>
              </a:rPr>
              <a:t>Riferimento alla scuola </a:t>
            </a:r>
            <a:r>
              <a:rPr lang="it-IT" altLang="it-IT" sz="1800">
                <a:effectLst/>
              </a:rPr>
              <a:t>mancante</a:t>
            </a:r>
          </a:p>
          <a:p>
            <a:pPr lvl="1">
              <a:spcBef>
                <a:spcPct val="50000"/>
              </a:spcBef>
            </a:pPr>
            <a:r>
              <a:rPr lang="it-IT" altLang="it-IT" sz="1800" b="0">
                <a:effectLst/>
              </a:rPr>
              <a:t>Riferimento a scuola </a:t>
            </a:r>
            <a:r>
              <a:rPr lang="it-IT" altLang="it-IT" sz="1800">
                <a:effectLst/>
              </a:rPr>
              <a:t>inesistente</a:t>
            </a:r>
            <a:r>
              <a:rPr lang="it-IT" altLang="it-IT" sz="1800" b="0">
                <a:effectLst/>
              </a:rPr>
              <a:t> </a:t>
            </a:r>
          </a:p>
        </p:txBody>
      </p:sp>
      <p:sp>
        <p:nvSpPr>
          <p:cNvPr id="152187" name="Text Box 635"/>
          <p:cNvSpPr txBox="1">
            <a:spLocks noChangeArrowheads="1"/>
          </p:cNvSpPr>
          <p:nvPr/>
        </p:nvSpPr>
        <p:spPr bwMode="auto">
          <a:xfrm>
            <a:off x="165100" y="1125538"/>
            <a:ext cx="1152525" cy="482600"/>
          </a:xfrm>
          <a:prstGeom prst="rect">
            <a:avLst/>
          </a:prstGeom>
          <a:noFill/>
          <a:ln>
            <a:noFill/>
          </a:ln>
          <a:effectLst/>
          <a:extLst>
            <a:ext uri="{909E8E84-426E-40DD-AFC4-6F175D3DCCD1}">
              <a14:hiddenFill xmlns:a14="http://schemas.microsoft.com/office/drawing/2010/main">
                <a:gradFill rotWithShape="0">
                  <a:gsLst>
                    <a:gs pos="0">
                      <a:schemeClr val="accent2">
                        <a:gamma/>
                        <a:shade val="46275"/>
                        <a:invGamma/>
                      </a:schemeClr>
                    </a:gs>
                    <a:gs pos="50000">
                      <a:schemeClr val="accent2"/>
                    </a:gs>
                    <a:gs pos="100000">
                      <a:schemeClr val="accent2">
                        <a:gamma/>
                        <a:shade val="46275"/>
                        <a:invGamma/>
                      </a:schemeClr>
                    </a:gs>
                  </a:gsLst>
                  <a:lin ang="5400000" scaled="1"/>
                </a:gra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tIns="118800" bIns="118800">
            <a:spAutoFit/>
          </a:bodyPr>
          <a:lstStyle/>
          <a:p>
            <a:pPr algn="ctr">
              <a:spcBef>
                <a:spcPct val="50000"/>
              </a:spcBef>
            </a:pPr>
            <a:r>
              <a:rPr lang="it-IT" altLang="it-IT" sz="1600">
                <a:solidFill>
                  <a:schemeClr val="accent2"/>
                </a:solidFill>
                <a:latin typeface="Arial" panose="020B0604020202020204" pitchFamily="34" charset="0"/>
              </a:rPr>
              <a:t>Studenti</a:t>
            </a:r>
          </a:p>
        </p:txBody>
      </p:sp>
      <p:sp>
        <p:nvSpPr>
          <p:cNvPr id="152188" name="Text Box 636"/>
          <p:cNvSpPr txBox="1">
            <a:spLocks noChangeArrowheads="1"/>
          </p:cNvSpPr>
          <p:nvPr/>
        </p:nvSpPr>
        <p:spPr bwMode="auto">
          <a:xfrm>
            <a:off x="6049963" y="1127125"/>
            <a:ext cx="1008062" cy="482600"/>
          </a:xfrm>
          <a:prstGeom prst="rect">
            <a:avLst/>
          </a:prstGeom>
          <a:noFill/>
          <a:ln>
            <a:noFill/>
          </a:ln>
          <a:effectLst/>
          <a:extLst>
            <a:ext uri="{909E8E84-426E-40DD-AFC4-6F175D3DCCD1}">
              <a14:hiddenFill xmlns:a14="http://schemas.microsoft.com/office/drawing/2010/main">
                <a:gradFill rotWithShape="0">
                  <a:gsLst>
                    <a:gs pos="0">
                      <a:schemeClr val="accent2">
                        <a:gamma/>
                        <a:shade val="46275"/>
                        <a:invGamma/>
                      </a:schemeClr>
                    </a:gs>
                    <a:gs pos="50000">
                      <a:schemeClr val="accent2"/>
                    </a:gs>
                    <a:gs pos="100000">
                      <a:schemeClr val="accent2">
                        <a:gamma/>
                        <a:shade val="46275"/>
                        <a:invGamma/>
                      </a:schemeClr>
                    </a:gs>
                  </a:gsLst>
                  <a:lin ang="5400000" scaled="1"/>
                </a:gra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tIns="118800" bIns="118800">
            <a:spAutoFit/>
          </a:bodyPr>
          <a:lstStyle/>
          <a:p>
            <a:pPr algn="ctr">
              <a:spcBef>
                <a:spcPct val="50000"/>
              </a:spcBef>
            </a:pPr>
            <a:r>
              <a:rPr lang="it-IT" altLang="it-IT" sz="1600">
                <a:solidFill>
                  <a:schemeClr val="accent2"/>
                </a:solidFill>
                <a:latin typeface="Arial" panose="020B0604020202020204" pitchFamily="34" charset="0"/>
              </a:rPr>
              <a:t>Scuole</a:t>
            </a:r>
          </a:p>
        </p:txBody>
      </p:sp>
      <p:graphicFrame>
        <p:nvGraphicFramePr>
          <p:cNvPr id="152287" name="Group 735"/>
          <p:cNvGraphicFramePr>
            <a:graphicFrameLocks noGrp="1"/>
          </p:cNvGraphicFramePr>
          <p:nvPr>
            <p:ph sz="half" idx="2"/>
          </p:nvPr>
        </p:nvGraphicFramePr>
        <p:xfrm>
          <a:off x="6227763" y="1528763"/>
          <a:ext cx="2447925" cy="1524000"/>
        </p:xfrm>
        <a:graphic>
          <a:graphicData uri="http://schemas.openxmlformats.org/drawingml/2006/table">
            <a:tbl>
              <a:tblPr/>
              <a:tblGrid>
                <a:gridCol w="993775"/>
                <a:gridCol w="1454150"/>
              </a:tblGrid>
              <a:tr h="269875">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sng"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Codice</a:t>
                      </a:r>
                      <a:endParaRPr kumimoji="0" lang="it-IT" altLang="it-IT" sz="1400" b="0" i="0" u="sng" strike="noStrike" cap="none" normalizeH="0" baseline="0" smtClean="0">
                        <a:ln>
                          <a:noFill/>
                        </a:ln>
                        <a:solidFill>
                          <a:schemeClr val="tx1"/>
                        </a:solidFill>
                        <a:effectLst>
                          <a:outerShdw blurRad="38100" dist="38100" dir="2700000" algn="tl">
                            <a:srgbClr val="FFFFFF"/>
                          </a:outerShdw>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NomeScuola</a:t>
                      </a:r>
                      <a:endParaRPr kumimoji="0" lang="it-IT" altLang="it-IT" sz="1400" b="0" i="0" u="none" strike="noStrike" cap="none" normalizeH="0" baseline="0" smtClean="0">
                        <a:ln>
                          <a:noFill/>
                        </a:ln>
                        <a:solidFill>
                          <a:schemeClr val="tx1"/>
                        </a:solidFill>
                        <a:effectLst>
                          <a:outerShdw blurRad="38100" dist="38100" dir="2700000" algn="tl">
                            <a:srgbClr val="FFFFFF"/>
                          </a:outerShdw>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r>
              <a:tr h="2413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125</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ITC Manzoni</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2413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180</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Liceo Dante</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2413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190</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Liceo Fermi</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2413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Arial" panose="020B0604020202020204" pitchFamily="34" charset="0"/>
                          <a:cs typeface="Times New Roman" panose="02020603050405020304" pitchFamily="18" charset="0"/>
                        </a:rPr>
                        <a:t>NULL</a:t>
                      </a:r>
                      <a:endParaRPr kumimoji="0" lang="it-IT" altLang="it-IT" sz="1400" b="1" i="0" u="none" strike="noStrike" cap="none" normalizeH="0" baseline="0" smtClean="0">
                        <a:ln>
                          <a:noFill/>
                        </a:ln>
                        <a:solidFill>
                          <a:srgbClr val="FF3300"/>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ITIS Galvani</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bl>
          </a:graphicData>
        </a:graphic>
      </p:graphicFrame>
      <p:grpSp>
        <p:nvGrpSpPr>
          <p:cNvPr id="152291" name="Group 739"/>
          <p:cNvGrpSpPr>
            <a:grpSpLocks/>
          </p:cNvGrpSpPr>
          <p:nvPr/>
        </p:nvGrpSpPr>
        <p:grpSpPr bwMode="auto">
          <a:xfrm>
            <a:off x="4859338" y="2852738"/>
            <a:ext cx="3457575" cy="2592387"/>
            <a:chOff x="3061" y="1797"/>
            <a:chExt cx="2178" cy="1633"/>
          </a:xfrm>
        </p:grpSpPr>
        <p:sp>
          <p:nvSpPr>
            <p:cNvPr id="152289" name="Line 737"/>
            <p:cNvSpPr>
              <a:spLocks noChangeShapeType="1"/>
            </p:cNvSpPr>
            <p:nvPr/>
          </p:nvSpPr>
          <p:spPr bwMode="auto">
            <a:xfrm flipV="1">
              <a:off x="3061" y="2750"/>
              <a:ext cx="1044" cy="680"/>
            </a:xfrm>
            <a:prstGeom prst="line">
              <a:avLst/>
            </a:prstGeom>
            <a:noFill/>
            <a:ln w="1587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2290" name="Line 738"/>
            <p:cNvSpPr>
              <a:spLocks noChangeShapeType="1"/>
            </p:cNvSpPr>
            <p:nvPr/>
          </p:nvSpPr>
          <p:spPr bwMode="auto">
            <a:xfrm>
              <a:off x="3470" y="1797"/>
              <a:ext cx="680" cy="681"/>
            </a:xfrm>
            <a:prstGeom prst="line">
              <a:avLst/>
            </a:prstGeom>
            <a:noFill/>
            <a:ln w="1587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52288" name="AutoShape 736"/>
            <p:cNvSpPr>
              <a:spLocks noChangeArrowheads="1"/>
            </p:cNvSpPr>
            <p:nvPr/>
          </p:nvSpPr>
          <p:spPr bwMode="auto">
            <a:xfrm>
              <a:off x="3969" y="2296"/>
              <a:ext cx="1270" cy="544"/>
            </a:xfrm>
            <a:prstGeom prst="roundRect">
              <a:avLst>
                <a:gd name="adj" fmla="val 16667"/>
              </a:avLst>
            </a:prstGeom>
            <a:solidFill>
              <a:srgbClr val="F8F8F8"/>
            </a:solidFill>
            <a:ln w="9525">
              <a:solidFill>
                <a:srgbClr val="C0C0C0"/>
              </a:solidFill>
              <a:round/>
              <a:headEnd/>
              <a:tailEnd/>
            </a:ln>
            <a:effectLst>
              <a:outerShdw dist="107763" dir="2700000" algn="ctr" rotWithShape="0">
                <a:srgbClr val="808080">
                  <a:alpha val="50000"/>
                </a:srgbClr>
              </a:outerShdw>
            </a:effectLst>
          </p:spPr>
          <p:txBody>
            <a:bodyPr lIns="0" tIns="46800" rIns="0" bIns="46800" anchor="ctr" anchorCtr="1"/>
            <a:lstStyle/>
            <a:p>
              <a:pPr algn="ctr">
                <a:lnSpc>
                  <a:spcPct val="90000"/>
                </a:lnSpc>
              </a:pPr>
              <a:r>
                <a:rPr lang="it-IT" altLang="it-IT" sz="1600" b="0">
                  <a:latin typeface="Arial" panose="020B0604020202020204" pitchFamily="34" charset="0"/>
                </a:rPr>
                <a:t>E’ un’anomalia solo se il campo è obbligatorio</a:t>
              </a:r>
              <a:endParaRPr lang="it-IT" altLang="it-IT" sz="16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51557">
                                            <p:txEl>
                                              <p:pRg st="2" end="2"/>
                                            </p:txEl>
                                          </p:spTgt>
                                        </p:tgtEl>
                                        <p:attrNameLst>
                                          <p:attrName>style.visibility</p:attrName>
                                        </p:attrNameLst>
                                      </p:cBhvr>
                                      <p:to>
                                        <p:strVal val="visible"/>
                                      </p:to>
                                    </p:set>
                                    <p:animEffect transition="in" filter="dissolve">
                                      <p:cBhvr>
                                        <p:cTn id="7" dur="500"/>
                                        <p:tgtEl>
                                          <p:spTgt spid="15155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51557">
                                            <p:txEl>
                                              <p:pRg st="3" end="3"/>
                                            </p:txEl>
                                          </p:spTgt>
                                        </p:tgtEl>
                                        <p:attrNameLst>
                                          <p:attrName>style.visibility</p:attrName>
                                        </p:attrNameLst>
                                      </p:cBhvr>
                                      <p:to>
                                        <p:strVal val="visible"/>
                                      </p:to>
                                    </p:set>
                                    <p:animEffect transition="in" filter="dissolve">
                                      <p:cBhvr>
                                        <p:cTn id="12" dur="500"/>
                                        <p:tgtEl>
                                          <p:spTgt spid="151557">
                                            <p:txEl>
                                              <p:pRg st="3" end="3"/>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151557">
                                            <p:txEl>
                                              <p:pRg st="4" end="4"/>
                                            </p:txEl>
                                          </p:spTgt>
                                        </p:tgtEl>
                                        <p:attrNameLst>
                                          <p:attrName>style.visibility</p:attrName>
                                        </p:attrNameLst>
                                      </p:cBhvr>
                                      <p:to>
                                        <p:strVal val="visible"/>
                                      </p:to>
                                    </p:set>
                                    <p:animEffect transition="in" filter="dissolve">
                                      <p:cBhvr>
                                        <p:cTn id="15" dur="500"/>
                                        <p:tgtEl>
                                          <p:spTgt spid="151557">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152291"/>
                                        </p:tgtEl>
                                        <p:attrNameLst>
                                          <p:attrName>style.visibility</p:attrName>
                                        </p:attrNameLst>
                                      </p:cBhvr>
                                      <p:to>
                                        <p:strVal val="visible"/>
                                      </p:to>
                                    </p:set>
                                    <p:animEffect transition="in" filter="dissolve">
                                      <p:cBhvr>
                                        <p:cTn id="20" dur="500"/>
                                        <p:tgtEl>
                                          <p:spTgt spid="15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1"/>
          </p:nvPr>
        </p:nvSpPr>
        <p:spPr/>
        <p:txBody>
          <a:bodyPr/>
          <a:lstStyle/>
          <a:p>
            <a:fld id="{1F2AD694-42B5-4B4A-BED7-D2FD542FB0B3}" type="slidenum">
              <a:rPr lang="it-IT" altLang="it-IT"/>
              <a:pPr/>
              <a:t>4</a:t>
            </a:fld>
            <a:endParaRPr lang="it-IT" altLang="it-IT">
              <a:solidFill>
                <a:schemeClr val="tx1"/>
              </a:solidFill>
            </a:endParaRPr>
          </a:p>
        </p:txBody>
      </p:sp>
      <p:sp>
        <p:nvSpPr>
          <p:cNvPr id="124932" name="Rectangle 4"/>
          <p:cNvSpPr>
            <a:spLocks noGrp="1" noChangeArrowheads="1"/>
          </p:cNvSpPr>
          <p:nvPr>
            <p:ph type="title"/>
          </p:nvPr>
        </p:nvSpPr>
        <p:spPr>
          <a:xfrm>
            <a:off x="250825" y="228600"/>
            <a:ext cx="7467600" cy="685800"/>
          </a:xfrm>
          <a:noFill/>
          <a:ln/>
        </p:spPr>
        <p:txBody>
          <a:bodyPr/>
          <a:lstStyle/>
          <a:p>
            <a:r>
              <a:rPr lang="it-IT" altLang="it-IT" sz="3200">
                <a:solidFill>
                  <a:srgbClr val="CC6600"/>
                </a:solidFill>
              </a:rPr>
              <a:t>Regole di integrità</a:t>
            </a:r>
          </a:p>
        </p:txBody>
      </p:sp>
      <p:sp>
        <p:nvSpPr>
          <p:cNvPr id="124933" name="Rectangle 5"/>
          <p:cNvSpPr>
            <a:spLocks noGrp="1" noChangeArrowheads="1"/>
          </p:cNvSpPr>
          <p:nvPr>
            <p:ph type="body" idx="1"/>
          </p:nvPr>
        </p:nvSpPr>
        <p:spPr>
          <a:xfrm>
            <a:off x="549275" y="1225550"/>
            <a:ext cx="8029575" cy="4968875"/>
          </a:xfrm>
          <a:solidFill>
            <a:schemeClr val="bg1"/>
          </a:solidFill>
          <a:ln w="15875">
            <a:solidFill>
              <a:srgbClr val="C0C0C0"/>
            </a:solidFill>
            <a:miter lim="800000"/>
            <a:headEnd/>
            <a:tailEnd/>
          </a:ln>
          <a:effectLst>
            <a:outerShdw dist="107763" dir="2700000" algn="ctr" rotWithShape="0">
              <a:schemeClr val="bg2">
                <a:alpha val="50000"/>
              </a:schemeClr>
            </a:outerShdw>
          </a:effectLst>
        </p:spPr>
        <p:txBody>
          <a:bodyPr lIns="306000" tIns="190800" bIns="118800"/>
          <a:lstStyle/>
          <a:p>
            <a:pPr>
              <a:spcBef>
                <a:spcPct val="45000"/>
              </a:spcBef>
            </a:pPr>
            <a:r>
              <a:rPr lang="it-IT" altLang="it-IT" sz="1800">
                <a:solidFill>
                  <a:schemeClr val="accent2"/>
                </a:solidFill>
                <a:effectLst/>
              </a:rPr>
              <a:t>Vincoli di chiave</a:t>
            </a:r>
          </a:p>
          <a:p>
            <a:pPr lvl="1">
              <a:spcBef>
                <a:spcPct val="40000"/>
              </a:spcBef>
            </a:pPr>
            <a:r>
              <a:rPr lang="it-IT" altLang="it-IT" sz="1800">
                <a:effectLst/>
              </a:rPr>
              <a:t>La chiave primaria non può avere </a:t>
            </a:r>
            <a:r>
              <a:rPr lang="it-IT" altLang="it-IT" sz="1800" b="1">
                <a:effectLst/>
              </a:rPr>
              <a:t>valore nullo</a:t>
            </a:r>
          </a:p>
          <a:p>
            <a:pPr lvl="1">
              <a:spcBef>
                <a:spcPct val="40000"/>
              </a:spcBef>
            </a:pPr>
            <a:r>
              <a:rPr lang="it-IT" altLang="it-IT" sz="1800">
                <a:effectLst/>
              </a:rPr>
              <a:t>La chiave primaria non può essere </a:t>
            </a:r>
            <a:r>
              <a:rPr lang="it-IT" altLang="it-IT" sz="1800" b="1">
                <a:effectLst/>
              </a:rPr>
              <a:t>duplicata</a:t>
            </a:r>
          </a:p>
          <a:p>
            <a:pPr>
              <a:spcBef>
                <a:spcPct val="80000"/>
              </a:spcBef>
            </a:pPr>
            <a:r>
              <a:rPr lang="it-IT" altLang="it-IT" sz="1800">
                <a:solidFill>
                  <a:schemeClr val="accent2"/>
                </a:solidFill>
                <a:effectLst/>
              </a:rPr>
              <a:t>Vincoli di tupla</a:t>
            </a:r>
          </a:p>
          <a:p>
            <a:pPr lvl="1">
              <a:spcBef>
                <a:spcPct val="40000"/>
              </a:spcBef>
            </a:pPr>
            <a:r>
              <a:rPr lang="it-IT" altLang="it-IT" sz="1800" b="1">
                <a:effectLst/>
              </a:rPr>
              <a:t>Obbligatorietà </a:t>
            </a:r>
            <a:r>
              <a:rPr lang="it-IT" altLang="it-IT" sz="1800">
                <a:effectLst/>
              </a:rPr>
              <a:t>dei dati</a:t>
            </a:r>
          </a:p>
          <a:p>
            <a:pPr lvl="1">
              <a:spcBef>
                <a:spcPct val="40000"/>
              </a:spcBef>
            </a:pPr>
            <a:r>
              <a:rPr lang="it-IT" altLang="it-IT" sz="1800">
                <a:effectLst/>
              </a:rPr>
              <a:t>Vincoli di</a:t>
            </a:r>
            <a:r>
              <a:rPr lang="it-IT" altLang="it-IT" sz="1800" b="1">
                <a:effectLst/>
              </a:rPr>
              <a:t> dominio </a:t>
            </a:r>
            <a:r>
              <a:rPr lang="it-IT" altLang="it-IT" sz="1800">
                <a:effectLst/>
              </a:rPr>
              <a:t>dei dati</a:t>
            </a:r>
            <a:r>
              <a:rPr lang="it-IT" altLang="it-IT" sz="1800" b="1">
                <a:effectLst/>
              </a:rPr>
              <a:t> </a:t>
            </a:r>
            <a:r>
              <a:rPr lang="it-IT" altLang="it-IT" sz="1800">
                <a:effectLst/>
              </a:rPr>
              <a:t>(specifici del problema)</a:t>
            </a:r>
          </a:p>
          <a:p>
            <a:pPr lvl="1">
              <a:spcBef>
                <a:spcPct val="40000"/>
              </a:spcBef>
            </a:pPr>
            <a:r>
              <a:rPr lang="it-IT" altLang="it-IT" sz="1800" b="1">
                <a:effectLst/>
              </a:rPr>
              <a:t>Correlazione interna</a:t>
            </a:r>
            <a:r>
              <a:rPr lang="it-IT" altLang="it-IT" sz="1800">
                <a:effectLst/>
              </a:rPr>
              <a:t> fra campi del singolo record    </a:t>
            </a:r>
            <a:r>
              <a:rPr lang="it-IT" altLang="it-IT" sz="1800" b="1">
                <a:effectLst/>
              </a:rPr>
              <a:t>  </a:t>
            </a:r>
          </a:p>
          <a:p>
            <a:pPr>
              <a:spcBef>
                <a:spcPct val="80000"/>
              </a:spcBef>
            </a:pPr>
            <a:r>
              <a:rPr lang="it-IT" altLang="it-IT" sz="1800">
                <a:solidFill>
                  <a:schemeClr val="accent2"/>
                </a:solidFill>
                <a:effectLst/>
              </a:rPr>
              <a:t>Vincoli di Integrità referenziale</a:t>
            </a:r>
          </a:p>
          <a:p>
            <a:pPr lvl="1">
              <a:spcBef>
                <a:spcPct val="40000"/>
              </a:spcBef>
            </a:pPr>
            <a:r>
              <a:rPr lang="it-IT" altLang="it-IT" sz="1800">
                <a:effectLst/>
              </a:rPr>
              <a:t>Riguarda </a:t>
            </a:r>
            <a:r>
              <a:rPr lang="it-IT" altLang="it-IT" sz="1800" b="1">
                <a:effectLst/>
              </a:rPr>
              <a:t>FK</a:t>
            </a:r>
            <a:r>
              <a:rPr lang="it-IT" altLang="it-IT" sz="1800">
                <a:effectLst/>
              </a:rPr>
              <a:t> di una tabella e </a:t>
            </a:r>
            <a:r>
              <a:rPr lang="it-IT" altLang="it-IT" sz="1800" b="1">
                <a:effectLst/>
              </a:rPr>
              <a:t>PK</a:t>
            </a:r>
            <a:r>
              <a:rPr lang="it-IT" altLang="it-IT" sz="1800">
                <a:effectLst/>
              </a:rPr>
              <a:t> della tabella correlata</a:t>
            </a:r>
          </a:p>
          <a:p>
            <a:pPr lvl="1">
              <a:spcBef>
                <a:spcPct val="40000"/>
              </a:spcBef>
            </a:pPr>
            <a:r>
              <a:rPr lang="it-IT" altLang="it-IT" sz="1800">
                <a:effectLst/>
              </a:rPr>
              <a:t>L’</a:t>
            </a:r>
            <a:r>
              <a:rPr lang="it-IT" altLang="it-IT" sz="1800" b="1">
                <a:effectLst/>
              </a:rPr>
              <a:t>integrità referenziale</a:t>
            </a:r>
            <a:r>
              <a:rPr lang="it-IT" altLang="it-IT" sz="1800">
                <a:effectLst/>
              </a:rPr>
              <a:t> richiede che per ogni valore </a:t>
            </a:r>
            <a:r>
              <a:rPr lang="it-IT" altLang="it-IT" sz="1800" b="1">
                <a:effectLst/>
              </a:rPr>
              <a:t>non nullo</a:t>
            </a:r>
            <a:r>
              <a:rPr lang="it-IT" altLang="it-IT" sz="1800">
                <a:effectLst/>
              </a:rPr>
              <a:t> della chiave esterna, esista un valore corrispondente della chiave primaria nella tabella associata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4933">
                                            <p:txEl>
                                              <p:pRg st="3" end="3"/>
                                            </p:txEl>
                                          </p:spTgt>
                                        </p:tgtEl>
                                        <p:attrNameLst>
                                          <p:attrName>style.visibility</p:attrName>
                                        </p:attrNameLst>
                                      </p:cBhvr>
                                      <p:to>
                                        <p:strVal val="visible"/>
                                      </p:to>
                                    </p:set>
                                    <p:animEffect transition="in" filter="dissolve">
                                      <p:cBhvr>
                                        <p:cTn id="7" dur="500"/>
                                        <p:tgtEl>
                                          <p:spTgt spid="124933">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4933">
                                            <p:txEl>
                                              <p:pRg st="4" end="4"/>
                                            </p:txEl>
                                          </p:spTgt>
                                        </p:tgtEl>
                                        <p:attrNameLst>
                                          <p:attrName>style.visibility</p:attrName>
                                        </p:attrNameLst>
                                      </p:cBhvr>
                                      <p:to>
                                        <p:strVal val="visible"/>
                                      </p:to>
                                    </p:set>
                                    <p:animEffect transition="in" filter="dissolve">
                                      <p:cBhvr>
                                        <p:cTn id="10" dur="500"/>
                                        <p:tgtEl>
                                          <p:spTgt spid="124933">
                                            <p:txEl>
                                              <p:pRg st="4" end="4"/>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24933">
                                            <p:txEl>
                                              <p:pRg st="5" end="5"/>
                                            </p:txEl>
                                          </p:spTgt>
                                        </p:tgtEl>
                                        <p:attrNameLst>
                                          <p:attrName>style.visibility</p:attrName>
                                        </p:attrNameLst>
                                      </p:cBhvr>
                                      <p:to>
                                        <p:strVal val="visible"/>
                                      </p:to>
                                    </p:set>
                                    <p:animEffect transition="in" filter="dissolve">
                                      <p:cBhvr>
                                        <p:cTn id="13" dur="500"/>
                                        <p:tgtEl>
                                          <p:spTgt spid="124933">
                                            <p:txEl>
                                              <p:pRg st="5" end="5"/>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24933">
                                            <p:txEl>
                                              <p:pRg st="6" end="6"/>
                                            </p:txEl>
                                          </p:spTgt>
                                        </p:tgtEl>
                                        <p:attrNameLst>
                                          <p:attrName>style.visibility</p:attrName>
                                        </p:attrNameLst>
                                      </p:cBhvr>
                                      <p:to>
                                        <p:strVal val="visible"/>
                                      </p:to>
                                    </p:set>
                                    <p:animEffect transition="in" filter="dissolve">
                                      <p:cBhvr>
                                        <p:cTn id="16" dur="500"/>
                                        <p:tgtEl>
                                          <p:spTgt spid="124933">
                                            <p:txEl>
                                              <p:pRg st="6" end="6"/>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124933">
                                            <p:txEl>
                                              <p:pRg st="7" end="7"/>
                                            </p:txEl>
                                          </p:spTgt>
                                        </p:tgtEl>
                                        <p:attrNameLst>
                                          <p:attrName>style.visibility</p:attrName>
                                        </p:attrNameLst>
                                      </p:cBhvr>
                                      <p:to>
                                        <p:strVal val="visible"/>
                                      </p:to>
                                    </p:set>
                                    <p:animEffect transition="in" filter="dissolve">
                                      <p:cBhvr>
                                        <p:cTn id="21" dur="500"/>
                                        <p:tgtEl>
                                          <p:spTgt spid="124933">
                                            <p:txEl>
                                              <p:pRg st="7" end="7"/>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124933">
                                            <p:txEl>
                                              <p:pRg st="8" end="8"/>
                                            </p:txEl>
                                          </p:spTgt>
                                        </p:tgtEl>
                                        <p:attrNameLst>
                                          <p:attrName>style.visibility</p:attrName>
                                        </p:attrNameLst>
                                      </p:cBhvr>
                                      <p:to>
                                        <p:strVal val="visible"/>
                                      </p:to>
                                    </p:set>
                                    <p:animEffect transition="in" filter="dissolve">
                                      <p:cBhvr>
                                        <p:cTn id="24" dur="500"/>
                                        <p:tgtEl>
                                          <p:spTgt spid="124933">
                                            <p:txEl>
                                              <p:pRg st="8" end="8"/>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124933">
                                            <p:txEl>
                                              <p:pRg st="9" end="9"/>
                                            </p:txEl>
                                          </p:spTgt>
                                        </p:tgtEl>
                                        <p:attrNameLst>
                                          <p:attrName>style.visibility</p:attrName>
                                        </p:attrNameLst>
                                      </p:cBhvr>
                                      <p:to>
                                        <p:strVal val="visible"/>
                                      </p:to>
                                    </p:set>
                                    <p:animEffect transition="in" filter="dissolve">
                                      <p:cBhvr>
                                        <p:cTn id="27" dur="500"/>
                                        <p:tgtEl>
                                          <p:spTgt spid="12493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egnaposto numero diapositiva 5"/>
          <p:cNvSpPr>
            <a:spLocks noGrp="1"/>
          </p:cNvSpPr>
          <p:nvPr>
            <p:ph type="sldNum" sz="quarter" idx="11"/>
          </p:nvPr>
        </p:nvSpPr>
        <p:spPr/>
        <p:txBody>
          <a:bodyPr/>
          <a:lstStyle/>
          <a:p>
            <a:fld id="{36C87A4C-4599-4A3F-9AC7-B953297C17B5}" type="slidenum">
              <a:rPr lang="it-IT" altLang="it-IT"/>
              <a:pPr/>
              <a:t>5</a:t>
            </a:fld>
            <a:endParaRPr lang="it-IT" altLang="it-IT">
              <a:solidFill>
                <a:schemeClr val="tx1"/>
              </a:solidFill>
            </a:endParaRPr>
          </a:p>
        </p:txBody>
      </p:sp>
      <p:sp>
        <p:nvSpPr>
          <p:cNvPr id="280578" name="Rectangle 2"/>
          <p:cNvSpPr>
            <a:spLocks noGrp="1" noChangeArrowheads="1"/>
          </p:cNvSpPr>
          <p:nvPr>
            <p:ph type="title"/>
          </p:nvPr>
        </p:nvSpPr>
        <p:spPr/>
        <p:txBody>
          <a:bodyPr/>
          <a:lstStyle/>
          <a:p>
            <a:r>
              <a:rPr lang="it-IT" altLang="it-IT" sz="3200">
                <a:solidFill>
                  <a:srgbClr val="CC6600"/>
                </a:solidFill>
              </a:rPr>
              <a:t>Integrità referenziale</a:t>
            </a:r>
          </a:p>
        </p:txBody>
      </p:sp>
      <p:graphicFrame>
        <p:nvGraphicFramePr>
          <p:cNvPr id="280579" name="Group 3"/>
          <p:cNvGraphicFramePr>
            <a:graphicFrameLocks noGrp="1"/>
          </p:cNvGraphicFramePr>
          <p:nvPr>
            <p:ph sz="half" idx="1"/>
          </p:nvPr>
        </p:nvGraphicFramePr>
        <p:xfrm>
          <a:off x="323850" y="1504950"/>
          <a:ext cx="5400675" cy="2192338"/>
        </p:xfrm>
        <a:graphic>
          <a:graphicData uri="http://schemas.openxmlformats.org/drawingml/2006/table">
            <a:tbl>
              <a:tblPr/>
              <a:tblGrid>
                <a:gridCol w="1008063"/>
                <a:gridCol w="1008062"/>
                <a:gridCol w="1008063"/>
                <a:gridCol w="1223962"/>
                <a:gridCol w="1152525"/>
              </a:tblGrid>
              <a:tr h="447675">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sng"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Matricola</a:t>
                      </a:r>
                      <a:endParaRPr kumimoji="0" lang="it-IT" altLang="it-IT" sz="1400" b="0" i="0" u="sng"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Cognome</a:t>
                      </a:r>
                      <a:endParaRPr kumimoji="0" lang="it-IT" altLang="it-IT" sz="1400" b="0" i="0" u="none"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Nome</a:t>
                      </a:r>
                      <a:endParaRPr kumimoji="0" lang="it-IT" altLang="it-IT" sz="1400" b="0" i="0" u="none"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DataNascita</a:t>
                      </a:r>
                      <a:endParaRPr kumimoji="0" lang="it-IT" altLang="it-IT" sz="1400" b="0" i="0" u="none"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1"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CodScuola</a:t>
                      </a:r>
                      <a:endParaRPr kumimoji="0" lang="it-IT" altLang="it-IT" sz="1400" b="0" i="1" u="none" strike="noStrike" cap="none" normalizeH="0" baseline="0" smtClean="0">
                        <a:ln>
                          <a:noFill/>
                        </a:ln>
                        <a:solidFill>
                          <a:schemeClr val="tx1"/>
                        </a:solidFill>
                        <a:effectLst>
                          <a:outerShdw blurRad="38100" dist="38100" dir="2700000" algn="tl">
                            <a:srgbClr val="FFFFFF"/>
                          </a:outerShdw>
                        </a:effectLst>
                        <a:latin typeface="Times New Roman" panose="02020603050405020304" pitchFamily="18"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r>
              <a:tr h="3429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545</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Rossi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Maria</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NULL</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125</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346075">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Helvetica" panose="020B0604020202020204" pitchFamily="34" charset="0"/>
                          <a:cs typeface="Times New Roman" panose="02020603050405020304" pitchFamily="18" charset="0"/>
                        </a:rPr>
                        <a:t>653</a:t>
                      </a:r>
                      <a:endParaRPr kumimoji="0" lang="it-IT" altLang="it-IT" sz="1400" b="1" i="0" u="none" strike="noStrike" cap="none" normalizeH="0" baseline="0" smtClean="0">
                        <a:ln>
                          <a:noFill/>
                        </a:ln>
                        <a:solidFill>
                          <a:srgbClr val="FF3300"/>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Neri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Anna</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20-set-1994</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125</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4064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768</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Verdi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Giuseppe</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marL="90000" marR="90000" marT="46800" marB="46800" anchor="ctr" anchorCtr="1"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30-ott-1996</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marL="90000" marR="90000" marT="46800" marB="46800" anchor="ctr" anchorCtr="1"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NULL</a:t>
                      </a:r>
                      <a:endParaRPr kumimoji="0" lang="it-IT" altLang="it-IT" sz="1400" b="1"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344488">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Helvetica" panose="020B0604020202020204" pitchFamily="34" charset="0"/>
                          <a:cs typeface="Times New Roman" panose="02020603050405020304" pitchFamily="18" charset="0"/>
                        </a:rPr>
                        <a:t>654</a:t>
                      </a:r>
                      <a:endParaRPr kumimoji="0" lang="it-IT" altLang="it-IT" sz="1400" b="1" i="0" u="none" strike="noStrike" cap="none" normalizeH="0" baseline="0" smtClean="0">
                        <a:ln>
                          <a:noFill/>
                        </a:ln>
                        <a:solidFill>
                          <a:srgbClr val="FF3300"/>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Rossi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Franco</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Helvetica" panose="020B0604020202020204" pitchFamily="34" charset="0"/>
                          <a:cs typeface="Times New Roman" panose="02020603050405020304" pitchFamily="18" charset="0"/>
                        </a:rPr>
                        <a:t>31-ott-1994</a:t>
                      </a:r>
                      <a:endParaRPr kumimoji="0" lang="it-IT" altLang="it-IT" sz="1400" b="1" i="0" u="none" strike="noStrike" cap="none" normalizeH="0" baseline="0" smtClean="0">
                        <a:ln>
                          <a:noFill/>
                        </a:ln>
                        <a:solidFill>
                          <a:srgbClr val="FF3300"/>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180</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180975">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314</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Bruni</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Enrico</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Helvetica" panose="020B0604020202020204" pitchFamily="34" charset="0"/>
                          <a:cs typeface="Times New Roman" panose="02020603050405020304" pitchFamily="18" charset="0"/>
                        </a:rPr>
                        <a:t>27-ott-1995</a:t>
                      </a:r>
                      <a:endParaRPr kumimoji="0" lang="it-IT" altLang="it-IT" sz="14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Helvetica" panose="020B0604020202020204" pitchFamily="34" charset="0"/>
                          <a:cs typeface="Times New Roman" panose="02020603050405020304" pitchFamily="18" charset="0"/>
                        </a:rPr>
                        <a:t>185</a:t>
                      </a:r>
                      <a:endParaRPr kumimoji="0" lang="it-IT" altLang="it-IT" sz="1400" b="1" i="0" u="none" strike="noStrike" cap="none" normalizeH="0" baseline="0" smtClean="0">
                        <a:ln>
                          <a:noFill/>
                        </a:ln>
                        <a:solidFill>
                          <a:srgbClr val="FF3300"/>
                        </a:solidFill>
                        <a:effectLst/>
                        <a:latin typeface="Times New Roman" panose="02020603050405020304" pitchFamily="18"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bl>
          </a:graphicData>
        </a:graphic>
      </p:graphicFrame>
      <p:sp>
        <p:nvSpPr>
          <p:cNvPr id="280623" name="Rectangle 47"/>
          <p:cNvSpPr>
            <a:spLocks noChangeArrowheads="1"/>
          </p:cNvSpPr>
          <p:nvPr/>
        </p:nvSpPr>
        <p:spPr bwMode="auto">
          <a:xfrm>
            <a:off x="530225" y="4149725"/>
            <a:ext cx="8083550" cy="2212975"/>
          </a:xfrm>
          <a:prstGeom prst="rect">
            <a:avLst/>
          </a:prstGeom>
          <a:solidFill>
            <a:schemeClr val="bg1"/>
          </a:solidFill>
          <a:ln w="15875">
            <a:solidFill>
              <a:srgbClr val="C0C0C0"/>
            </a:solidFill>
            <a:miter lim="800000"/>
            <a:headEnd/>
            <a:tailEnd/>
          </a:ln>
          <a:effectLst>
            <a:outerShdw dist="107763" dir="2700000" algn="ctr" rotWithShape="0">
              <a:schemeClr val="bg2">
                <a:alpha val="50000"/>
              </a:schemeClr>
            </a:outerShdw>
          </a:effectLst>
        </p:spPr>
        <p:txBody>
          <a:bodyPr lIns="306000" tIns="190800" bIns="118800" anchor="ctr"/>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r>
              <a:rPr lang="it-IT" altLang="it-IT" sz="1800" b="0">
                <a:effectLst/>
              </a:rPr>
              <a:t>Non si deve poter </a:t>
            </a:r>
            <a:r>
              <a:rPr lang="it-IT" altLang="it-IT" sz="1800">
                <a:effectLst/>
              </a:rPr>
              <a:t>inserire</a:t>
            </a:r>
            <a:r>
              <a:rPr lang="it-IT" altLang="it-IT" sz="1800" b="0">
                <a:effectLst/>
              </a:rPr>
              <a:t> una riga in</a:t>
            </a:r>
            <a:r>
              <a:rPr lang="it-IT" altLang="it-IT" sz="1800">
                <a:effectLst/>
              </a:rPr>
              <a:t> Studenti </a:t>
            </a:r>
            <a:r>
              <a:rPr lang="it-IT" altLang="it-IT" sz="1800" b="0">
                <a:effectLst/>
              </a:rPr>
              <a:t>con valore di </a:t>
            </a:r>
            <a:r>
              <a:rPr lang="it-IT" altLang="it-IT" sz="1800" b="0" i="1">
                <a:effectLst/>
              </a:rPr>
              <a:t>CodScuola</a:t>
            </a:r>
            <a:r>
              <a:rPr lang="it-IT" altLang="it-IT" sz="1800" b="0">
                <a:effectLst/>
              </a:rPr>
              <a:t>  che non compare fra quelli di </a:t>
            </a:r>
            <a:r>
              <a:rPr lang="it-IT" altLang="it-IT" sz="1800" b="0" i="1">
                <a:effectLst/>
              </a:rPr>
              <a:t>Codice</a:t>
            </a:r>
            <a:r>
              <a:rPr lang="it-IT" altLang="it-IT" sz="1800" b="0">
                <a:effectLst/>
              </a:rPr>
              <a:t> in </a:t>
            </a:r>
            <a:r>
              <a:rPr lang="it-IT" altLang="it-IT" sz="1800">
                <a:effectLst/>
              </a:rPr>
              <a:t>Scuole</a:t>
            </a:r>
          </a:p>
          <a:p>
            <a:pPr>
              <a:spcBef>
                <a:spcPct val="50000"/>
              </a:spcBef>
            </a:pPr>
            <a:r>
              <a:rPr lang="it-IT" altLang="it-IT" sz="1800" b="0">
                <a:effectLst/>
              </a:rPr>
              <a:t>Non è possibile </a:t>
            </a:r>
            <a:r>
              <a:rPr lang="it-IT" altLang="it-IT" sz="1800">
                <a:effectLst/>
              </a:rPr>
              <a:t>cancellare</a:t>
            </a:r>
            <a:r>
              <a:rPr lang="it-IT" altLang="it-IT" sz="1800" b="0">
                <a:effectLst/>
              </a:rPr>
              <a:t> una scuola dalla tabella </a:t>
            </a:r>
            <a:r>
              <a:rPr lang="it-IT" altLang="it-IT" sz="1800">
                <a:effectLst/>
              </a:rPr>
              <a:t>Scuole</a:t>
            </a:r>
            <a:r>
              <a:rPr lang="it-IT" altLang="it-IT" sz="1800" b="0">
                <a:effectLst/>
              </a:rPr>
              <a:t> se ci sono righe nella tabella </a:t>
            </a:r>
            <a:r>
              <a:rPr lang="it-IT" altLang="it-IT" sz="1800">
                <a:effectLst/>
              </a:rPr>
              <a:t>Studenti</a:t>
            </a:r>
            <a:r>
              <a:rPr lang="it-IT" altLang="it-IT" sz="1800" b="0">
                <a:effectLst/>
              </a:rPr>
              <a:t> che si riferiscono ad essa</a:t>
            </a:r>
          </a:p>
          <a:p>
            <a:pPr>
              <a:spcBef>
                <a:spcPct val="50000"/>
              </a:spcBef>
            </a:pPr>
            <a:r>
              <a:rPr lang="it-IT" altLang="it-IT" sz="1800" b="0">
                <a:effectLst/>
              </a:rPr>
              <a:t>Non si possono </a:t>
            </a:r>
            <a:r>
              <a:rPr lang="it-IT" altLang="it-IT" sz="1800">
                <a:effectLst/>
              </a:rPr>
              <a:t>modificare</a:t>
            </a:r>
            <a:r>
              <a:rPr lang="it-IT" altLang="it-IT" sz="1800" b="0">
                <a:effectLst/>
              </a:rPr>
              <a:t> i valori di </a:t>
            </a:r>
            <a:r>
              <a:rPr lang="it-IT" altLang="it-IT" sz="1800" b="0" i="1">
                <a:effectLst/>
              </a:rPr>
              <a:t>Codice</a:t>
            </a:r>
            <a:r>
              <a:rPr lang="it-IT" altLang="it-IT" sz="1800" b="0">
                <a:effectLst/>
              </a:rPr>
              <a:t> o di </a:t>
            </a:r>
            <a:r>
              <a:rPr lang="it-IT" altLang="it-IT" sz="1800" b="0" i="1">
                <a:effectLst/>
              </a:rPr>
              <a:t>CodScuola</a:t>
            </a:r>
            <a:r>
              <a:rPr lang="it-IT" altLang="it-IT" sz="1800" b="0">
                <a:effectLst/>
              </a:rPr>
              <a:t> se sono violate le regole di integrità referenziale</a:t>
            </a:r>
          </a:p>
        </p:txBody>
      </p:sp>
      <p:sp>
        <p:nvSpPr>
          <p:cNvPr id="280624" name="Text Box 48"/>
          <p:cNvSpPr txBox="1">
            <a:spLocks noChangeArrowheads="1"/>
          </p:cNvSpPr>
          <p:nvPr/>
        </p:nvSpPr>
        <p:spPr bwMode="auto">
          <a:xfrm>
            <a:off x="165100" y="1087438"/>
            <a:ext cx="1152525" cy="482600"/>
          </a:xfrm>
          <a:prstGeom prst="rect">
            <a:avLst/>
          </a:prstGeom>
          <a:noFill/>
          <a:ln>
            <a:noFill/>
          </a:ln>
          <a:effectLst/>
          <a:extLst>
            <a:ext uri="{909E8E84-426E-40DD-AFC4-6F175D3DCCD1}">
              <a14:hiddenFill xmlns:a14="http://schemas.microsoft.com/office/drawing/2010/main">
                <a:gradFill rotWithShape="0">
                  <a:gsLst>
                    <a:gs pos="0">
                      <a:schemeClr val="accent2">
                        <a:gamma/>
                        <a:shade val="46275"/>
                        <a:invGamma/>
                      </a:schemeClr>
                    </a:gs>
                    <a:gs pos="50000">
                      <a:schemeClr val="accent2"/>
                    </a:gs>
                    <a:gs pos="100000">
                      <a:schemeClr val="accent2">
                        <a:gamma/>
                        <a:shade val="46275"/>
                        <a:invGamma/>
                      </a:schemeClr>
                    </a:gs>
                  </a:gsLst>
                  <a:lin ang="5400000" scaled="1"/>
                </a:gra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tIns="118800" bIns="118800">
            <a:spAutoFit/>
          </a:bodyPr>
          <a:lstStyle/>
          <a:p>
            <a:pPr algn="ctr">
              <a:spcBef>
                <a:spcPct val="50000"/>
              </a:spcBef>
            </a:pPr>
            <a:r>
              <a:rPr lang="it-IT" altLang="it-IT" sz="1600">
                <a:solidFill>
                  <a:schemeClr val="accent2"/>
                </a:solidFill>
                <a:latin typeface="Arial" panose="020B0604020202020204" pitchFamily="34" charset="0"/>
              </a:rPr>
              <a:t>Studenti</a:t>
            </a:r>
          </a:p>
        </p:txBody>
      </p:sp>
      <p:sp>
        <p:nvSpPr>
          <p:cNvPr id="280625" name="Text Box 49"/>
          <p:cNvSpPr txBox="1">
            <a:spLocks noChangeArrowheads="1"/>
          </p:cNvSpPr>
          <p:nvPr/>
        </p:nvSpPr>
        <p:spPr bwMode="auto">
          <a:xfrm>
            <a:off x="6049963" y="1089025"/>
            <a:ext cx="1008062" cy="482600"/>
          </a:xfrm>
          <a:prstGeom prst="rect">
            <a:avLst/>
          </a:prstGeom>
          <a:noFill/>
          <a:ln>
            <a:noFill/>
          </a:ln>
          <a:effectLst/>
          <a:extLst>
            <a:ext uri="{909E8E84-426E-40DD-AFC4-6F175D3DCCD1}">
              <a14:hiddenFill xmlns:a14="http://schemas.microsoft.com/office/drawing/2010/main">
                <a:gradFill rotWithShape="0">
                  <a:gsLst>
                    <a:gs pos="0">
                      <a:schemeClr val="accent2">
                        <a:gamma/>
                        <a:shade val="46275"/>
                        <a:invGamma/>
                      </a:schemeClr>
                    </a:gs>
                    <a:gs pos="50000">
                      <a:schemeClr val="accent2"/>
                    </a:gs>
                    <a:gs pos="100000">
                      <a:schemeClr val="accent2">
                        <a:gamma/>
                        <a:shade val="46275"/>
                        <a:invGamma/>
                      </a:schemeClr>
                    </a:gs>
                  </a:gsLst>
                  <a:lin ang="5400000" scaled="1"/>
                </a:gra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tIns="118800" bIns="118800">
            <a:spAutoFit/>
          </a:bodyPr>
          <a:lstStyle/>
          <a:p>
            <a:pPr algn="ctr">
              <a:spcBef>
                <a:spcPct val="50000"/>
              </a:spcBef>
            </a:pPr>
            <a:r>
              <a:rPr lang="it-IT" altLang="it-IT" sz="1600">
                <a:solidFill>
                  <a:schemeClr val="accent2"/>
                </a:solidFill>
                <a:latin typeface="Arial" panose="020B0604020202020204" pitchFamily="34" charset="0"/>
              </a:rPr>
              <a:t>Scuole</a:t>
            </a:r>
          </a:p>
        </p:txBody>
      </p:sp>
      <p:graphicFrame>
        <p:nvGraphicFramePr>
          <p:cNvPr id="280626" name="Group 50"/>
          <p:cNvGraphicFramePr>
            <a:graphicFrameLocks noGrp="1"/>
          </p:cNvGraphicFramePr>
          <p:nvPr>
            <p:ph sz="half" idx="2"/>
          </p:nvPr>
        </p:nvGraphicFramePr>
        <p:xfrm>
          <a:off x="6227763" y="1506538"/>
          <a:ext cx="2447925" cy="1524000"/>
        </p:xfrm>
        <a:graphic>
          <a:graphicData uri="http://schemas.openxmlformats.org/drawingml/2006/table">
            <a:tbl>
              <a:tblPr/>
              <a:tblGrid>
                <a:gridCol w="993775"/>
                <a:gridCol w="1454150"/>
              </a:tblGrid>
              <a:tr h="269875">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sng"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Codice</a:t>
                      </a:r>
                      <a:endParaRPr kumimoji="0" lang="it-IT" altLang="it-IT" sz="1400" b="0" i="0" u="sng" strike="noStrike" cap="none" normalizeH="0" baseline="0" smtClean="0">
                        <a:ln>
                          <a:noFill/>
                        </a:ln>
                        <a:solidFill>
                          <a:schemeClr val="tx1"/>
                        </a:solidFill>
                        <a:effectLst>
                          <a:outerShdw blurRad="38100" dist="38100" dir="2700000" algn="tl">
                            <a:srgbClr val="FFFFFF"/>
                          </a:outerShdw>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FFFF"/>
                          </a:solidFill>
                          <a:effectLst>
                            <a:outerShdw blurRad="38100" dist="38100" dir="2700000" algn="tl">
                              <a:srgbClr val="000000"/>
                            </a:outerShdw>
                          </a:effectLst>
                          <a:latin typeface="Arial" panose="020B0604020202020204" pitchFamily="34" charset="0"/>
                          <a:ea typeface="Times New Roman" panose="02020603050405020304" pitchFamily="18" charset="0"/>
                          <a:cs typeface="Arial" panose="020B0604020202020204" pitchFamily="34" charset="0"/>
                        </a:rPr>
                        <a:t>NomeScuola</a:t>
                      </a:r>
                      <a:endParaRPr kumimoji="0" lang="it-IT" altLang="it-IT" sz="1400" b="0" i="0" u="none" strike="noStrike" cap="none" normalizeH="0" baseline="0" smtClean="0">
                        <a:ln>
                          <a:noFill/>
                        </a:ln>
                        <a:solidFill>
                          <a:schemeClr val="tx1"/>
                        </a:solidFill>
                        <a:effectLst>
                          <a:outerShdw blurRad="38100" dist="38100" dir="2700000" algn="tl">
                            <a:srgbClr val="FFFFFF"/>
                          </a:outerShdw>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9999FF"/>
                    </a:solidFill>
                  </a:tcPr>
                </a:tc>
              </a:tr>
              <a:tr h="2413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125</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ITC Manzoni</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2413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180</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Liceo Dante</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2413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190</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Liceo Fermi</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r h="241300">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smtClean="0">
                          <a:ln>
                            <a:noFill/>
                          </a:ln>
                          <a:solidFill>
                            <a:srgbClr val="FF3300"/>
                          </a:solidFill>
                          <a:effectLst/>
                          <a:latin typeface="Arial" panose="020B0604020202020204" pitchFamily="34" charset="0"/>
                          <a:cs typeface="Times New Roman" panose="02020603050405020304" pitchFamily="18" charset="0"/>
                        </a:rPr>
                        <a:t>185</a:t>
                      </a:r>
                      <a:endParaRPr kumimoji="0" lang="it-IT" altLang="it-IT" sz="1400" b="1" i="0" u="none" strike="noStrike" cap="none" normalizeH="0" baseline="0" smtClean="0">
                        <a:ln>
                          <a:noFill/>
                        </a:ln>
                        <a:solidFill>
                          <a:srgbClr val="FF3300"/>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c>
                  <a:txBody>
                    <a:bodyPr/>
                    <a:lstStyle>
                      <a:lvl1pPr marL="342900" indent="-342900">
                        <a:spcBef>
                          <a:spcPct val="20000"/>
                        </a:spcBef>
                        <a:buClr>
                          <a:schemeClr val="accent2"/>
                        </a:buClr>
                        <a:buSzPct val="140000"/>
                        <a:defRPr sz="20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defRPr sz="20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defRPr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defRPr>
                          <a:solidFill>
                            <a:schemeClr val="tx1"/>
                          </a:solidFill>
                          <a:effectLst>
                            <a:outerShdw blurRad="38100" dist="38100" dir="2700000" algn="tl">
                              <a:srgbClr val="FFFFFF"/>
                            </a:outerShdw>
                          </a:effectLst>
                          <a:latin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smtClean="0">
                          <a:ln>
                            <a:noFill/>
                          </a:ln>
                          <a:solidFill>
                            <a:srgbClr val="231F20"/>
                          </a:solidFill>
                          <a:effectLst/>
                          <a:latin typeface="Arial" panose="020B0604020202020204" pitchFamily="34" charset="0"/>
                          <a:cs typeface="Times New Roman" panose="02020603050405020304" pitchFamily="18" charset="0"/>
                        </a:rPr>
                        <a:t>ITIS Galvani</a:t>
                      </a:r>
                      <a:endParaRPr kumimoji="0" lang="it-IT" altLang="it-IT" sz="1400" b="0" i="0" u="none" strike="noStrike" cap="none" normalizeH="0" baseline="0" smtClean="0">
                        <a:ln>
                          <a:noFill/>
                        </a:ln>
                        <a:solidFill>
                          <a:schemeClr val="tx1"/>
                        </a:solidFill>
                        <a:effectLst/>
                        <a:latin typeface="Arial" panose="020B0604020202020204" pitchFamily="34" charset="0"/>
                      </a:endParaRPr>
                    </a:p>
                  </a:txBody>
                  <a:tcPr anchor="ctr" horzOverflow="overflow">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lnTlToBr>
                      <a:noFill/>
                    </a:lnTlToBr>
                    <a:lnBlToTr>
                      <a:noFill/>
                    </a:lnBlToTr>
                    <a:solidFill>
                      <a:srgbClr val="FFFFDD"/>
                    </a:solidFill>
                  </a:tcPr>
                </a:tc>
              </a:tr>
            </a:tbl>
          </a:graphicData>
        </a:graphic>
      </p:graphicFrame>
      <p:grpSp>
        <p:nvGrpSpPr>
          <p:cNvPr id="280651" name="Group 75"/>
          <p:cNvGrpSpPr>
            <a:grpSpLocks/>
          </p:cNvGrpSpPr>
          <p:nvPr/>
        </p:nvGrpSpPr>
        <p:grpSpPr bwMode="auto">
          <a:xfrm>
            <a:off x="5435600" y="2873375"/>
            <a:ext cx="2881313" cy="1152525"/>
            <a:chOff x="3424" y="1933"/>
            <a:chExt cx="1815" cy="726"/>
          </a:xfrm>
        </p:grpSpPr>
        <p:sp>
          <p:nvSpPr>
            <p:cNvPr id="280648" name="Line 72"/>
            <p:cNvSpPr>
              <a:spLocks noChangeShapeType="1"/>
            </p:cNvSpPr>
            <p:nvPr/>
          </p:nvSpPr>
          <p:spPr bwMode="auto">
            <a:xfrm>
              <a:off x="3424" y="1933"/>
              <a:ext cx="862" cy="318"/>
            </a:xfrm>
            <a:prstGeom prst="line">
              <a:avLst/>
            </a:prstGeom>
            <a:noFill/>
            <a:ln w="15875">
              <a:solidFill>
                <a:srgbClr val="96969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80649" name="AutoShape 73"/>
            <p:cNvSpPr>
              <a:spLocks noChangeArrowheads="1"/>
            </p:cNvSpPr>
            <p:nvPr/>
          </p:nvSpPr>
          <p:spPr bwMode="auto">
            <a:xfrm>
              <a:off x="3969" y="2115"/>
              <a:ext cx="1270" cy="544"/>
            </a:xfrm>
            <a:prstGeom prst="roundRect">
              <a:avLst>
                <a:gd name="adj" fmla="val 16667"/>
              </a:avLst>
            </a:prstGeom>
            <a:solidFill>
              <a:srgbClr val="F8F8F8"/>
            </a:solidFill>
            <a:ln w="9525">
              <a:solidFill>
                <a:srgbClr val="C0C0C0"/>
              </a:solidFill>
              <a:round/>
              <a:headEnd/>
              <a:tailEnd/>
            </a:ln>
            <a:effectLst>
              <a:outerShdw dist="107763" dir="2700000" algn="ctr" rotWithShape="0">
                <a:srgbClr val="808080">
                  <a:alpha val="50000"/>
                </a:srgbClr>
              </a:outerShdw>
            </a:effectLst>
          </p:spPr>
          <p:txBody>
            <a:bodyPr lIns="0" tIns="46800" rIns="0" bIns="46800" anchor="ctr" anchorCtr="1"/>
            <a:lstStyle/>
            <a:p>
              <a:pPr algn="ctr">
                <a:lnSpc>
                  <a:spcPct val="90000"/>
                </a:lnSpc>
              </a:pPr>
              <a:r>
                <a:rPr lang="it-IT" altLang="it-IT" sz="1600" b="0">
                  <a:latin typeface="Arial" panose="020B0604020202020204" pitchFamily="34" charset="0"/>
                </a:rPr>
                <a:t>E’ un’anomalia solo se il campo è obbligatorio</a:t>
              </a:r>
              <a:endParaRPr lang="it-IT" altLang="it-IT" sz="1600"/>
            </a:p>
          </p:txBody>
        </p:sp>
      </p:grpSp>
      <p:sp>
        <p:nvSpPr>
          <p:cNvPr id="280650" name="AutoShape 74"/>
          <p:cNvSpPr>
            <a:spLocks noChangeArrowheads="1"/>
          </p:cNvSpPr>
          <p:nvPr/>
        </p:nvSpPr>
        <p:spPr bwMode="auto">
          <a:xfrm>
            <a:off x="4932363" y="908050"/>
            <a:ext cx="863600" cy="431800"/>
          </a:xfrm>
          <a:prstGeom prst="roundRect">
            <a:avLst>
              <a:gd name="adj" fmla="val 16667"/>
            </a:avLst>
          </a:prstGeom>
          <a:solidFill>
            <a:srgbClr val="F8F8F8"/>
          </a:solidFill>
          <a:ln w="9525">
            <a:solidFill>
              <a:srgbClr val="C0C0C0"/>
            </a:solidFill>
            <a:round/>
            <a:headEnd/>
            <a:tailEnd/>
          </a:ln>
          <a:effectLst>
            <a:outerShdw dist="107763" dir="2700000" algn="ctr" rotWithShape="0">
              <a:srgbClr val="808080">
                <a:alpha val="50000"/>
              </a:srgbClr>
            </a:outerShdw>
          </a:effectLst>
        </p:spPr>
        <p:txBody>
          <a:bodyPr lIns="0" tIns="46800" rIns="0" bIns="46800" anchor="ctr" anchorCtr="1"/>
          <a:lstStyle/>
          <a:p>
            <a:pPr algn="ctr">
              <a:lnSpc>
                <a:spcPct val="90000"/>
              </a:lnSpc>
            </a:pPr>
            <a:r>
              <a:rPr lang="it-IT" altLang="it-IT" sz="2400">
                <a:solidFill>
                  <a:srgbClr val="FF3300"/>
                </a:solidFill>
                <a:latin typeface="Arial" panose="020B0604020202020204" pitchFamily="34" charset="0"/>
              </a:rPr>
              <a:t>OK</a:t>
            </a:r>
            <a:endParaRPr lang="it-IT" altLang="it-IT" sz="240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0651"/>
                                        </p:tgtEl>
                                        <p:attrNameLst>
                                          <p:attrName>style.visibility</p:attrName>
                                        </p:attrNameLst>
                                      </p:cBhvr>
                                      <p:to>
                                        <p:strVal val="visible"/>
                                      </p:to>
                                    </p:set>
                                    <p:animEffect transition="in" filter="dissolve">
                                      <p:cBhvr>
                                        <p:cTn id="7" dur="500"/>
                                        <p:tgtEl>
                                          <p:spTgt spid="2806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80623">
                                            <p:txEl>
                                              <p:pRg st="0" end="0"/>
                                            </p:txEl>
                                          </p:spTgt>
                                        </p:tgtEl>
                                        <p:attrNameLst>
                                          <p:attrName>style.visibility</p:attrName>
                                        </p:attrNameLst>
                                      </p:cBhvr>
                                      <p:to>
                                        <p:strVal val="visible"/>
                                      </p:to>
                                    </p:set>
                                    <p:animEffect transition="in" filter="dissolve">
                                      <p:cBhvr>
                                        <p:cTn id="12" dur="500"/>
                                        <p:tgtEl>
                                          <p:spTgt spid="2806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80623">
                                            <p:txEl>
                                              <p:pRg st="1" end="1"/>
                                            </p:txEl>
                                          </p:spTgt>
                                        </p:tgtEl>
                                        <p:attrNameLst>
                                          <p:attrName>style.visibility</p:attrName>
                                        </p:attrNameLst>
                                      </p:cBhvr>
                                      <p:to>
                                        <p:strVal val="visible"/>
                                      </p:to>
                                    </p:set>
                                    <p:animEffect transition="in" filter="dissolve">
                                      <p:cBhvr>
                                        <p:cTn id="17" dur="500"/>
                                        <p:tgtEl>
                                          <p:spTgt spid="2806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80623">
                                            <p:txEl>
                                              <p:pRg st="2" end="2"/>
                                            </p:txEl>
                                          </p:spTgt>
                                        </p:tgtEl>
                                        <p:attrNameLst>
                                          <p:attrName>style.visibility</p:attrName>
                                        </p:attrNameLst>
                                      </p:cBhvr>
                                      <p:to>
                                        <p:strVal val="visible"/>
                                      </p:to>
                                    </p:set>
                                    <p:animEffect transition="in" filter="dissolve">
                                      <p:cBhvr>
                                        <p:cTn id="22" dur="500"/>
                                        <p:tgtEl>
                                          <p:spTgt spid="2806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4"/>
          <p:cNvSpPr>
            <a:spLocks noGrp="1"/>
          </p:cNvSpPr>
          <p:nvPr>
            <p:ph type="sldNum" sz="quarter" idx="11"/>
          </p:nvPr>
        </p:nvSpPr>
        <p:spPr/>
        <p:txBody>
          <a:bodyPr/>
          <a:lstStyle/>
          <a:p>
            <a:fld id="{FA8FDB43-6031-4BB7-AE7C-BE8B89F08EB6}" type="slidenum">
              <a:rPr lang="it-IT" altLang="it-IT"/>
              <a:pPr/>
              <a:t>6</a:t>
            </a:fld>
            <a:endParaRPr lang="it-IT" altLang="it-IT">
              <a:solidFill>
                <a:schemeClr val="tx1"/>
              </a:solidFill>
            </a:endParaRPr>
          </a:p>
        </p:txBody>
      </p:sp>
      <p:sp>
        <p:nvSpPr>
          <p:cNvPr id="125958" name="Rectangle 6"/>
          <p:cNvSpPr>
            <a:spLocks noChangeArrowheads="1"/>
          </p:cNvSpPr>
          <p:nvPr/>
        </p:nvSpPr>
        <p:spPr bwMode="auto">
          <a:xfrm>
            <a:off x="323850" y="188913"/>
            <a:ext cx="7467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2800" b="1">
                <a:solidFill>
                  <a:schemeClr val="tx2"/>
                </a:solidFill>
                <a:effectLst>
                  <a:outerShdw blurRad="38100" dist="38100" dir="2700000" algn="tl">
                    <a:srgbClr val="C0C0C0"/>
                  </a:outerShdw>
                </a:effectLst>
                <a:latin typeface="Arial" panose="020B0604020202020204" pitchFamily="34" charset="0"/>
              </a:defRPr>
            </a:lvl1pPr>
            <a:lvl2pPr algn="ctr">
              <a:defRPr sz="2800" b="1">
                <a:solidFill>
                  <a:schemeClr val="tx2"/>
                </a:solidFill>
                <a:effectLst>
                  <a:outerShdw blurRad="38100" dist="38100" dir="2700000" algn="tl">
                    <a:srgbClr val="C0C0C0"/>
                  </a:outerShdw>
                </a:effectLst>
                <a:latin typeface="Arial" panose="020B0604020202020204" pitchFamily="34" charset="0"/>
              </a:defRPr>
            </a:lvl2pPr>
            <a:lvl3pPr algn="ctr">
              <a:defRPr sz="2800" b="1">
                <a:solidFill>
                  <a:schemeClr val="tx2"/>
                </a:solidFill>
                <a:effectLst>
                  <a:outerShdw blurRad="38100" dist="38100" dir="2700000" algn="tl">
                    <a:srgbClr val="C0C0C0"/>
                  </a:outerShdw>
                </a:effectLst>
                <a:latin typeface="Arial" panose="020B0604020202020204" pitchFamily="34" charset="0"/>
              </a:defRPr>
            </a:lvl3pPr>
            <a:lvl4pPr algn="ctr">
              <a:defRPr sz="2800" b="1">
                <a:solidFill>
                  <a:schemeClr val="tx2"/>
                </a:solidFill>
                <a:effectLst>
                  <a:outerShdw blurRad="38100" dist="38100" dir="2700000" algn="tl">
                    <a:srgbClr val="C0C0C0"/>
                  </a:outerShdw>
                </a:effectLst>
                <a:latin typeface="Arial" panose="020B0604020202020204" pitchFamily="34" charset="0"/>
              </a:defRPr>
            </a:lvl4pPr>
            <a:lvl5pPr algn="ctr">
              <a:defRPr sz="2800" b="1">
                <a:solidFill>
                  <a:schemeClr val="tx2"/>
                </a:solidFill>
                <a:effectLst>
                  <a:outerShdw blurRad="38100" dist="38100" dir="2700000" algn="tl">
                    <a:srgbClr val="C0C0C0"/>
                  </a:outerShdw>
                </a:effectLst>
                <a:latin typeface="Arial" panose="020B0604020202020204" pitchFamily="34" charset="0"/>
              </a:defRPr>
            </a:lvl5pPr>
            <a:lvl6pPr marL="457200" algn="ctr"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6pPr>
            <a:lvl7pPr marL="914400" algn="ctr"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7pPr>
            <a:lvl8pPr marL="1371600" algn="ctr"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8pPr>
            <a:lvl9pPr marL="1828800" algn="ctr" eaLnBrk="0" fontAlgn="base" hangingPunct="0">
              <a:spcBef>
                <a:spcPct val="0"/>
              </a:spcBef>
              <a:spcAft>
                <a:spcPct val="0"/>
              </a:spcAft>
              <a:defRPr sz="2800" b="1">
                <a:solidFill>
                  <a:schemeClr val="tx2"/>
                </a:solidFill>
                <a:effectLst>
                  <a:outerShdw blurRad="38100" dist="38100" dir="2700000" algn="tl">
                    <a:srgbClr val="C0C0C0"/>
                  </a:outerShdw>
                </a:effectLst>
                <a:latin typeface="Arial" panose="020B0604020202020204" pitchFamily="34" charset="0"/>
              </a:defRPr>
            </a:lvl9pPr>
          </a:lstStyle>
          <a:p>
            <a:r>
              <a:rPr lang="it-IT" altLang="it-IT" sz="3200">
                <a:solidFill>
                  <a:srgbClr val="CC6600"/>
                </a:solidFill>
              </a:rPr>
              <a:t>Integrità referenziale e DBMS</a:t>
            </a:r>
          </a:p>
        </p:txBody>
      </p:sp>
      <p:pic>
        <p:nvPicPr>
          <p:cNvPr id="126001" name="Picture 4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963" y="1125538"/>
            <a:ext cx="3686175" cy="257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5959" name="Rectangle 7"/>
          <p:cNvSpPr>
            <a:spLocks noChangeArrowheads="1"/>
          </p:cNvSpPr>
          <p:nvPr/>
        </p:nvSpPr>
        <p:spPr bwMode="auto">
          <a:xfrm>
            <a:off x="1960563" y="2149475"/>
            <a:ext cx="6859587" cy="4310063"/>
          </a:xfrm>
          <a:prstGeom prst="rect">
            <a:avLst/>
          </a:prstGeom>
          <a:solidFill>
            <a:srgbClr val="EFFFEF"/>
          </a:solidFill>
          <a:ln w="15875">
            <a:solidFill>
              <a:srgbClr val="C0C0C0"/>
            </a:solidFill>
            <a:miter lim="800000"/>
            <a:headEnd/>
            <a:tailEnd/>
          </a:ln>
          <a:effectLst>
            <a:outerShdw dist="107763" dir="2700000" algn="ctr" rotWithShape="0">
              <a:schemeClr val="bg2">
                <a:alpha val="50000"/>
              </a:schemeClr>
            </a:outerShdw>
          </a:effectLst>
        </p:spPr>
        <p:txBody>
          <a:bodyPr lIns="306000" tIns="226800" bIns="118800"/>
          <a:lstStyle>
            <a:lvl1pPr marL="342900" indent="-342900">
              <a:spcBef>
                <a:spcPct val="20000"/>
              </a:spcBef>
              <a:buClr>
                <a:schemeClr val="accent2"/>
              </a:buClr>
              <a:buSzPct val="140000"/>
              <a:buChar char="•"/>
              <a:defRPr sz="24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FFFFFF"/>
                  </a:outerShdw>
                </a:effectLst>
                <a:latin typeface="Arial" panose="020B0604020202020204" pitchFamily="34" charset="0"/>
              </a:defRPr>
            </a:lvl9pPr>
          </a:lstStyle>
          <a:p>
            <a:pPr>
              <a:buFontTx/>
              <a:buNone/>
            </a:pPr>
            <a:r>
              <a:rPr lang="it-IT" altLang="it-IT" sz="1800" b="0">
                <a:effectLst/>
              </a:rPr>
              <a:t>	Applicando l’integrità referenziale il </a:t>
            </a:r>
            <a:r>
              <a:rPr lang="it-IT" altLang="it-IT" sz="1800">
                <a:effectLst/>
              </a:rPr>
              <a:t>DBMS</a:t>
            </a:r>
            <a:r>
              <a:rPr lang="it-IT" altLang="it-IT" sz="1800" b="0">
                <a:effectLst/>
              </a:rPr>
              <a:t>: </a:t>
            </a:r>
          </a:p>
          <a:p>
            <a:pPr>
              <a:spcBef>
                <a:spcPct val="65000"/>
              </a:spcBef>
            </a:pPr>
            <a:r>
              <a:rPr lang="it-IT" altLang="it-IT" sz="1800" b="0">
                <a:effectLst/>
              </a:rPr>
              <a:t>Impedisce di </a:t>
            </a:r>
            <a:r>
              <a:rPr lang="it-IT" altLang="it-IT" sz="1800">
                <a:effectLst/>
              </a:rPr>
              <a:t>immettere</a:t>
            </a:r>
            <a:r>
              <a:rPr lang="it-IT" altLang="it-IT" sz="1800" b="0">
                <a:effectLst/>
              </a:rPr>
              <a:t> (o di </a:t>
            </a:r>
            <a:r>
              <a:rPr lang="it-IT" altLang="it-IT" sz="1800">
                <a:effectLst/>
              </a:rPr>
              <a:t>modificare</a:t>
            </a:r>
            <a:r>
              <a:rPr lang="it-IT" altLang="it-IT" sz="1800" b="0">
                <a:effectLst/>
              </a:rPr>
              <a:t>) un valore nella chiave esterna della tabella associata, se tale valore non esiste tra le chiavi della tabella primaria. È possibile invece immettere un valore nullo nella chiave esterna, per rappresentare il fatto che le righe non sono correlate.</a:t>
            </a:r>
          </a:p>
          <a:p>
            <a:pPr>
              <a:spcBef>
                <a:spcPct val="65000"/>
              </a:spcBef>
            </a:pPr>
            <a:r>
              <a:rPr lang="it-IT" altLang="it-IT" sz="1800" b="0">
                <a:effectLst/>
              </a:rPr>
              <a:t>Impedisce di </a:t>
            </a:r>
            <a:r>
              <a:rPr lang="it-IT" altLang="it-IT" sz="1800">
                <a:effectLst/>
              </a:rPr>
              <a:t>eliminare</a:t>
            </a:r>
            <a:r>
              <a:rPr lang="it-IT" altLang="it-IT" sz="1800" b="0">
                <a:effectLst/>
              </a:rPr>
              <a:t> una n-upla dalla tabella primaria, se esistono righe legate ad essa attraverso la chiave esterna nella tabella correlata.</a:t>
            </a:r>
          </a:p>
          <a:p>
            <a:pPr>
              <a:spcBef>
                <a:spcPct val="65000"/>
              </a:spcBef>
            </a:pPr>
            <a:r>
              <a:rPr lang="it-IT" altLang="it-IT" sz="1800" b="0">
                <a:effectLst/>
              </a:rPr>
              <a:t>Impedisce di </a:t>
            </a:r>
            <a:r>
              <a:rPr lang="it-IT" altLang="it-IT" sz="1800">
                <a:effectLst/>
              </a:rPr>
              <a:t>modificare</a:t>
            </a:r>
            <a:r>
              <a:rPr lang="it-IT" altLang="it-IT" sz="1800" b="0">
                <a:effectLst/>
              </a:rPr>
              <a:t> il valore alla chiave nella tabella primaria, se ad essa corrispondono righe nella tabella correlata.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5959">
                                            <p:bg/>
                                          </p:spTgt>
                                        </p:tgtEl>
                                        <p:attrNameLst>
                                          <p:attrName>style.visibility</p:attrName>
                                        </p:attrNameLst>
                                      </p:cBhvr>
                                      <p:to>
                                        <p:strVal val="visible"/>
                                      </p:to>
                                    </p:set>
                                    <p:animEffect transition="in" filter="dissolve">
                                      <p:cBhvr>
                                        <p:cTn id="7" dur="500"/>
                                        <p:tgtEl>
                                          <p:spTgt spid="125959">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5959">
                                            <p:txEl>
                                              <p:pRg st="0" end="0"/>
                                            </p:txEl>
                                          </p:spTgt>
                                        </p:tgtEl>
                                        <p:attrNameLst>
                                          <p:attrName>style.visibility</p:attrName>
                                        </p:attrNameLst>
                                      </p:cBhvr>
                                      <p:to>
                                        <p:strVal val="visible"/>
                                      </p:to>
                                    </p:set>
                                    <p:animEffect transition="in" filter="dissolve">
                                      <p:cBhvr>
                                        <p:cTn id="10" dur="500"/>
                                        <p:tgtEl>
                                          <p:spTgt spid="125959">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25959">
                                            <p:txEl>
                                              <p:pRg st="1" end="1"/>
                                            </p:txEl>
                                          </p:spTgt>
                                        </p:tgtEl>
                                        <p:attrNameLst>
                                          <p:attrName>style.visibility</p:attrName>
                                        </p:attrNameLst>
                                      </p:cBhvr>
                                      <p:to>
                                        <p:strVal val="visible"/>
                                      </p:to>
                                    </p:set>
                                    <p:animEffect transition="in" filter="dissolve">
                                      <p:cBhvr>
                                        <p:cTn id="13" dur="500"/>
                                        <p:tgtEl>
                                          <p:spTgt spid="125959">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25959">
                                            <p:txEl>
                                              <p:pRg st="2" end="2"/>
                                            </p:txEl>
                                          </p:spTgt>
                                        </p:tgtEl>
                                        <p:attrNameLst>
                                          <p:attrName>style.visibility</p:attrName>
                                        </p:attrNameLst>
                                      </p:cBhvr>
                                      <p:to>
                                        <p:strVal val="visible"/>
                                      </p:to>
                                    </p:set>
                                    <p:animEffect transition="in" filter="dissolve">
                                      <p:cBhvr>
                                        <p:cTn id="18" dur="500"/>
                                        <p:tgtEl>
                                          <p:spTgt spid="125959">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25959">
                                            <p:txEl>
                                              <p:pRg st="3" end="3"/>
                                            </p:txEl>
                                          </p:spTgt>
                                        </p:tgtEl>
                                        <p:attrNameLst>
                                          <p:attrName>style.visibility</p:attrName>
                                        </p:attrNameLst>
                                      </p:cBhvr>
                                      <p:to>
                                        <p:strVal val="visible"/>
                                      </p:to>
                                    </p:set>
                                    <p:animEffect transition="in" filter="dissolve">
                                      <p:cBhvr>
                                        <p:cTn id="23" dur="500"/>
                                        <p:tgtEl>
                                          <p:spTgt spid="1259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9"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4"/>
          <p:cNvSpPr>
            <a:spLocks noGrp="1"/>
          </p:cNvSpPr>
          <p:nvPr>
            <p:ph type="sldNum" sz="quarter" idx="11"/>
          </p:nvPr>
        </p:nvSpPr>
        <p:spPr/>
        <p:txBody>
          <a:bodyPr/>
          <a:lstStyle/>
          <a:p>
            <a:fld id="{499ABD99-8F1E-4D5F-B33C-186936AEE84A}" type="slidenum">
              <a:rPr lang="it-IT" altLang="it-IT"/>
              <a:pPr/>
              <a:t>7</a:t>
            </a:fld>
            <a:endParaRPr lang="it-IT" altLang="it-IT">
              <a:solidFill>
                <a:schemeClr val="tx1"/>
              </a:solidFill>
            </a:endParaRPr>
          </a:p>
        </p:txBody>
      </p:sp>
      <p:sp>
        <p:nvSpPr>
          <p:cNvPr id="183298" name="Rectangle 2"/>
          <p:cNvSpPr>
            <a:spLocks noChangeArrowheads="1"/>
          </p:cNvSpPr>
          <p:nvPr/>
        </p:nvSpPr>
        <p:spPr bwMode="auto">
          <a:xfrm>
            <a:off x="685800" y="3149600"/>
            <a:ext cx="7772400" cy="1143000"/>
          </a:xfrm>
          <a:prstGeom prst="rect">
            <a:avLst/>
          </a:prstGeom>
          <a:gradFill rotWithShape="0">
            <a:gsLst>
              <a:gs pos="0">
                <a:srgbClr val="0000FF">
                  <a:gamma/>
                  <a:shade val="46275"/>
                  <a:invGamma/>
                </a:srgbClr>
              </a:gs>
              <a:gs pos="50000">
                <a:srgbClr val="0000FF"/>
              </a:gs>
              <a:gs pos="100000">
                <a:srgbClr val="0000FF">
                  <a:gamma/>
                  <a:shade val="46275"/>
                  <a:invGamma/>
                </a:srgbClr>
              </a:gs>
            </a:gsLst>
            <a:lin ang="54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lstStyle>
            <a:lvl1pPr algn="ctr">
              <a:defRPr sz="2800" b="1">
                <a:solidFill>
                  <a:schemeClr val="tx2"/>
                </a:solidFill>
                <a:effectLst>
                  <a:outerShdw blurRad="38100" dist="38100" dir="2700000" algn="tl">
                    <a:srgbClr val="FFFFFF"/>
                  </a:outerShdw>
                </a:effectLst>
                <a:latin typeface="Arial" panose="020B0604020202020204" pitchFamily="34" charset="0"/>
              </a:defRPr>
            </a:lvl1pPr>
            <a:lvl2pPr algn="ctr">
              <a:defRPr sz="2800" b="1">
                <a:solidFill>
                  <a:schemeClr val="tx2"/>
                </a:solidFill>
                <a:effectLst>
                  <a:outerShdw blurRad="38100" dist="38100" dir="2700000" algn="tl">
                    <a:srgbClr val="FFFFFF"/>
                  </a:outerShdw>
                </a:effectLst>
                <a:latin typeface="Arial" panose="020B0604020202020204" pitchFamily="34" charset="0"/>
              </a:defRPr>
            </a:lvl2pPr>
            <a:lvl3pPr algn="ctr">
              <a:defRPr sz="2800" b="1">
                <a:solidFill>
                  <a:schemeClr val="tx2"/>
                </a:solidFill>
                <a:effectLst>
                  <a:outerShdw blurRad="38100" dist="38100" dir="2700000" algn="tl">
                    <a:srgbClr val="FFFFFF"/>
                  </a:outerShdw>
                </a:effectLst>
                <a:latin typeface="Arial" panose="020B0604020202020204" pitchFamily="34" charset="0"/>
              </a:defRPr>
            </a:lvl3pPr>
            <a:lvl4pPr algn="ctr">
              <a:defRPr sz="2800" b="1">
                <a:solidFill>
                  <a:schemeClr val="tx2"/>
                </a:solidFill>
                <a:effectLst>
                  <a:outerShdw blurRad="38100" dist="38100" dir="2700000" algn="tl">
                    <a:srgbClr val="FFFFFF"/>
                  </a:outerShdw>
                </a:effectLst>
                <a:latin typeface="Arial" panose="020B0604020202020204" pitchFamily="34" charset="0"/>
              </a:defRPr>
            </a:lvl4pPr>
            <a:lvl5pPr algn="ctr">
              <a:defRPr sz="2800" b="1">
                <a:solidFill>
                  <a:schemeClr val="tx2"/>
                </a:solidFill>
                <a:effectLst>
                  <a:outerShdw blurRad="38100" dist="38100" dir="2700000" algn="tl">
                    <a:srgbClr val="FFFFFF"/>
                  </a:outerShdw>
                </a:effectLst>
                <a:latin typeface="Arial" panose="020B0604020202020204" pitchFamily="34" charset="0"/>
              </a:defRPr>
            </a:lvl5pPr>
            <a:lvl6pPr marL="457200" algn="ctr" eaLnBrk="0" fontAlgn="base" hangingPunct="0">
              <a:spcBef>
                <a:spcPct val="0"/>
              </a:spcBef>
              <a:spcAft>
                <a:spcPct val="0"/>
              </a:spcAft>
              <a:defRPr sz="2800" b="1">
                <a:solidFill>
                  <a:schemeClr val="tx2"/>
                </a:solidFill>
                <a:effectLst>
                  <a:outerShdw blurRad="38100" dist="38100" dir="2700000" algn="tl">
                    <a:srgbClr val="FFFFFF"/>
                  </a:outerShdw>
                </a:effectLst>
                <a:latin typeface="Arial" panose="020B0604020202020204" pitchFamily="34" charset="0"/>
              </a:defRPr>
            </a:lvl6pPr>
            <a:lvl7pPr marL="914400" algn="ctr" eaLnBrk="0" fontAlgn="base" hangingPunct="0">
              <a:spcBef>
                <a:spcPct val="0"/>
              </a:spcBef>
              <a:spcAft>
                <a:spcPct val="0"/>
              </a:spcAft>
              <a:defRPr sz="2800" b="1">
                <a:solidFill>
                  <a:schemeClr val="tx2"/>
                </a:solidFill>
                <a:effectLst>
                  <a:outerShdw blurRad="38100" dist="38100" dir="2700000" algn="tl">
                    <a:srgbClr val="FFFFFF"/>
                  </a:outerShdw>
                </a:effectLst>
                <a:latin typeface="Arial" panose="020B0604020202020204" pitchFamily="34" charset="0"/>
              </a:defRPr>
            </a:lvl7pPr>
            <a:lvl8pPr marL="1371600" algn="ctr" eaLnBrk="0" fontAlgn="base" hangingPunct="0">
              <a:spcBef>
                <a:spcPct val="0"/>
              </a:spcBef>
              <a:spcAft>
                <a:spcPct val="0"/>
              </a:spcAft>
              <a:defRPr sz="2800" b="1">
                <a:solidFill>
                  <a:schemeClr val="tx2"/>
                </a:solidFill>
                <a:effectLst>
                  <a:outerShdw blurRad="38100" dist="38100" dir="2700000" algn="tl">
                    <a:srgbClr val="FFFFFF"/>
                  </a:outerShdw>
                </a:effectLst>
                <a:latin typeface="Arial" panose="020B0604020202020204" pitchFamily="34" charset="0"/>
              </a:defRPr>
            </a:lvl8pPr>
            <a:lvl9pPr marL="1828800" algn="ctr" eaLnBrk="0" fontAlgn="base" hangingPunct="0">
              <a:spcBef>
                <a:spcPct val="0"/>
              </a:spcBef>
              <a:spcAft>
                <a:spcPct val="0"/>
              </a:spcAft>
              <a:defRPr sz="2800" b="1">
                <a:solidFill>
                  <a:schemeClr val="tx2"/>
                </a:solidFill>
                <a:effectLst>
                  <a:outerShdw blurRad="38100" dist="38100" dir="2700000" algn="tl">
                    <a:srgbClr val="FFFFFF"/>
                  </a:outerShdw>
                </a:effectLst>
                <a:latin typeface="Arial" panose="020B0604020202020204" pitchFamily="34" charset="0"/>
              </a:defRPr>
            </a:lvl9pPr>
          </a:lstStyle>
          <a:p>
            <a:r>
              <a:rPr lang="it-IT" altLang="it-IT">
                <a:solidFill>
                  <a:srgbClr val="FFFF00"/>
                </a:solidFill>
                <a:effectLst>
                  <a:outerShdw blurRad="38100" dist="38100" dir="2700000" algn="tl">
                    <a:srgbClr val="000000"/>
                  </a:outerShdw>
                </a:effectLst>
              </a:rPr>
              <a:t>Normalizzazione </a:t>
            </a:r>
            <a:endParaRPr lang="it-IT" alt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numero diapositiva 4"/>
          <p:cNvSpPr>
            <a:spLocks noGrp="1"/>
          </p:cNvSpPr>
          <p:nvPr>
            <p:ph type="sldNum" sz="quarter" idx="11"/>
          </p:nvPr>
        </p:nvSpPr>
        <p:spPr/>
        <p:txBody>
          <a:bodyPr/>
          <a:lstStyle/>
          <a:p>
            <a:fld id="{D1E585F9-D669-4430-9784-68B62731587C}" type="slidenum">
              <a:rPr lang="it-IT" altLang="it-IT"/>
              <a:pPr/>
              <a:t>8</a:t>
            </a:fld>
            <a:endParaRPr lang="it-IT" altLang="it-IT">
              <a:solidFill>
                <a:schemeClr val="tx1"/>
              </a:solidFill>
            </a:endParaRPr>
          </a:p>
        </p:txBody>
      </p:sp>
      <p:sp>
        <p:nvSpPr>
          <p:cNvPr id="179240" name="Rectangle 40"/>
          <p:cNvSpPr>
            <a:spLocks noChangeArrowheads="1"/>
          </p:cNvSpPr>
          <p:nvPr/>
        </p:nvSpPr>
        <p:spPr bwMode="auto">
          <a:xfrm>
            <a:off x="385763" y="1265238"/>
            <a:ext cx="8353425" cy="5021262"/>
          </a:xfrm>
          <a:prstGeom prst="rect">
            <a:avLst/>
          </a:prstGeom>
          <a:solidFill>
            <a:schemeClr val="bg1"/>
          </a:solidFill>
          <a:ln w="15875">
            <a:solidFill>
              <a:srgbClr val="C0C0C0"/>
            </a:solidFill>
            <a:miter lim="800000"/>
            <a:headEnd/>
            <a:tailEnd/>
          </a:ln>
          <a:effectLst>
            <a:outerShdw dist="107763" dir="2700000" algn="ctr" rotWithShape="0">
              <a:schemeClr val="bg2">
                <a:alpha val="50000"/>
              </a:schemeClr>
            </a:outerShdw>
          </a:effectLst>
        </p:spPr>
        <p:txBody>
          <a:bodyPr tIns="118800" bIns="118800"/>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pPr>
              <a:buFontTx/>
              <a:buNone/>
            </a:pPr>
            <a:r>
              <a:rPr lang="it-IT" altLang="it-IT" sz="1800" b="0">
                <a:effectLst/>
              </a:rPr>
              <a:t>	</a:t>
            </a:r>
          </a:p>
          <a:p>
            <a:pPr>
              <a:buFontTx/>
              <a:buNone/>
            </a:pPr>
            <a:r>
              <a:rPr lang="it-IT" altLang="it-IT" sz="1800">
                <a:effectLst/>
              </a:rPr>
              <a:t>	Inventario</a:t>
            </a:r>
            <a:r>
              <a:rPr lang="it-IT" altLang="it-IT" sz="1800" b="0">
                <a:effectLst/>
              </a:rPr>
              <a:t> è una buona tabella? </a:t>
            </a:r>
          </a:p>
          <a:p>
            <a:pPr>
              <a:buFontTx/>
              <a:buNone/>
            </a:pPr>
            <a:endParaRPr lang="it-IT" altLang="it-IT" sz="1800" b="0">
              <a:effectLst/>
            </a:endParaRPr>
          </a:p>
          <a:p>
            <a:pPr>
              <a:buFontTx/>
              <a:buNone/>
            </a:pPr>
            <a:endParaRPr lang="it-IT" altLang="it-IT" sz="1800" b="0">
              <a:effectLst/>
            </a:endParaRPr>
          </a:p>
          <a:p>
            <a:r>
              <a:rPr lang="it-IT" altLang="it-IT" sz="1800" b="0">
                <a:effectLst/>
              </a:rPr>
              <a:t>Il campo </a:t>
            </a:r>
            <a:r>
              <a:rPr lang="it-IT" altLang="it-IT" sz="1800" b="0" i="1">
                <a:effectLst/>
              </a:rPr>
              <a:t>IndirizzoMagazzino</a:t>
            </a:r>
            <a:r>
              <a:rPr lang="it-IT" altLang="it-IT" sz="1800" b="0">
                <a:effectLst/>
              </a:rPr>
              <a:t> è </a:t>
            </a:r>
          </a:p>
          <a:p>
            <a:pPr>
              <a:spcBef>
                <a:spcPct val="0"/>
              </a:spcBef>
              <a:buFontTx/>
              <a:buNone/>
            </a:pPr>
            <a:r>
              <a:rPr lang="it-IT" altLang="it-IT" sz="1800" b="0">
                <a:effectLst/>
              </a:rPr>
              <a:t>	ripetuto per ogni codice  </a:t>
            </a:r>
          </a:p>
          <a:p>
            <a:pPr>
              <a:spcBef>
                <a:spcPct val="0"/>
              </a:spcBef>
              <a:buFontTx/>
              <a:buNone/>
            </a:pPr>
            <a:r>
              <a:rPr lang="it-IT" altLang="it-IT" sz="1800" b="0">
                <a:effectLst/>
              </a:rPr>
              <a:t>	magazzino in </a:t>
            </a:r>
            <a:r>
              <a:rPr lang="it-IT" altLang="it-IT" sz="1800">
                <a:effectLst/>
              </a:rPr>
              <a:t>Inventario</a:t>
            </a:r>
            <a:r>
              <a:rPr lang="it-IT" altLang="it-IT" sz="1800" b="0">
                <a:effectLst/>
              </a:rPr>
              <a:t> e  </a:t>
            </a:r>
          </a:p>
          <a:p>
            <a:pPr>
              <a:spcBef>
                <a:spcPct val="0"/>
              </a:spcBef>
              <a:buFontTx/>
              <a:buNone/>
            </a:pPr>
            <a:r>
              <a:rPr lang="it-IT" altLang="it-IT" sz="1800" b="0">
                <a:effectLst/>
              </a:rPr>
              <a:t>     ci sono dati ridondanti </a:t>
            </a:r>
          </a:p>
          <a:p>
            <a:pPr>
              <a:spcBef>
                <a:spcPct val="0"/>
              </a:spcBef>
              <a:buFontTx/>
              <a:buNone/>
            </a:pPr>
            <a:endParaRPr lang="it-IT" altLang="it-IT" sz="1800">
              <a:solidFill>
                <a:srgbClr val="0000FF"/>
              </a:solidFill>
              <a:effectLst/>
            </a:endParaRPr>
          </a:p>
          <a:p>
            <a:pPr>
              <a:spcBef>
                <a:spcPct val="55000"/>
              </a:spcBef>
            </a:pPr>
            <a:r>
              <a:rPr lang="it-IT" altLang="it-IT" sz="1800" b="0">
                <a:effectLst/>
              </a:rPr>
              <a:t>La ridondanza spreca spazio ma, peggio, è causa di </a:t>
            </a:r>
            <a:r>
              <a:rPr lang="it-IT" altLang="it-IT" sz="1800">
                <a:solidFill>
                  <a:schemeClr val="accent2"/>
                </a:solidFill>
                <a:effectLst/>
              </a:rPr>
              <a:t>anomalie</a:t>
            </a:r>
            <a:r>
              <a:rPr lang="it-IT" altLang="it-IT" sz="1800" b="0">
                <a:effectLst/>
              </a:rPr>
              <a:t>:  </a:t>
            </a:r>
          </a:p>
          <a:p>
            <a:pPr lvl="1">
              <a:spcBef>
                <a:spcPct val="70000"/>
              </a:spcBef>
            </a:pPr>
            <a:r>
              <a:rPr lang="it-IT" altLang="it-IT" sz="1800" b="0">
                <a:effectLst/>
              </a:rPr>
              <a:t>Anomalia di </a:t>
            </a:r>
            <a:r>
              <a:rPr lang="it-IT" altLang="it-IT" sz="1800">
                <a:solidFill>
                  <a:schemeClr val="accent2"/>
                </a:solidFill>
                <a:effectLst/>
              </a:rPr>
              <a:t>aggiornamento</a:t>
            </a:r>
          </a:p>
          <a:p>
            <a:pPr lvl="1">
              <a:spcBef>
                <a:spcPct val="70000"/>
              </a:spcBef>
            </a:pPr>
            <a:r>
              <a:rPr lang="it-IT" altLang="it-IT" sz="1800" b="0">
                <a:effectLst/>
              </a:rPr>
              <a:t>Anomalia di </a:t>
            </a:r>
            <a:r>
              <a:rPr lang="it-IT" altLang="it-IT" sz="1800">
                <a:solidFill>
                  <a:schemeClr val="accent2"/>
                </a:solidFill>
                <a:effectLst/>
              </a:rPr>
              <a:t>inserimento</a:t>
            </a:r>
          </a:p>
          <a:p>
            <a:pPr lvl="1">
              <a:spcBef>
                <a:spcPct val="70000"/>
              </a:spcBef>
            </a:pPr>
            <a:r>
              <a:rPr lang="it-IT" altLang="it-IT" sz="1800" b="0">
                <a:effectLst/>
              </a:rPr>
              <a:t>Anomalia di </a:t>
            </a:r>
            <a:r>
              <a:rPr lang="it-IT" altLang="it-IT" sz="1800">
                <a:solidFill>
                  <a:schemeClr val="accent2"/>
                </a:solidFill>
                <a:effectLst/>
              </a:rPr>
              <a:t>cancellazione</a:t>
            </a:r>
          </a:p>
        </p:txBody>
      </p:sp>
      <p:sp>
        <p:nvSpPr>
          <p:cNvPr id="179202" name="Rectangle 2"/>
          <p:cNvSpPr>
            <a:spLocks noGrp="1" noChangeArrowheads="1"/>
          </p:cNvSpPr>
          <p:nvPr>
            <p:ph type="title"/>
          </p:nvPr>
        </p:nvSpPr>
        <p:spPr>
          <a:xfrm>
            <a:off x="250825" y="228600"/>
            <a:ext cx="7467600" cy="685800"/>
          </a:xfrm>
          <a:noFill/>
          <a:ln/>
        </p:spPr>
        <p:txBody>
          <a:bodyPr/>
          <a:lstStyle/>
          <a:p>
            <a:r>
              <a:rPr lang="it-IT" altLang="it-IT" sz="3200">
                <a:solidFill>
                  <a:srgbClr val="CC6600"/>
                </a:solidFill>
              </a:rPr>
              <a:t>Ridondanza e anomalie (1)</a:t>
            </a:r>
          </a:p>
        </p:txBody>
      </p:sp>
      <p:pic>
        <p:nvPicPr>
          <p:cNvPr id="179255" name="Picture 5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0863" y="1484313"/>
            <a:ext cx="4095750" cy="2438400"/>
          </a:xfrm>
          <a:prstGeom prst="rect">
            <a:avLst/>
          </a:prstGeom>
          <a:noFill/>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179256" name="Line 56"/>
          <p:cNvSpPr>
            <a:spLocks noChangeShapeType="1"/>
          </p:cNvSpPr>
          <p:nvPr/>
        </p:nvSpPr>
        <p:spPr bwMode="auto">
          <a:xfrm flipH="1">
            <a:off x="8027988" y="2435225"/>
            <a:ext cx="215900" cy="0"/>
          </a:xfrm>
          <a:prstGeom prst="line">
            <a:avLst/>
          </a:prstGeom>
          <a:noFill/>
          <a:ln w="254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79257" name="Line 57"/>
          <p:cNvSpPr>
            <a:spLocks noChangeShapeType="1"/>
          </p:cNvSpPr>
          <p:nvPr/>
        </p:nvSpPr>
        <p:spPr bwMode="auto">
          <a:xfrm flipH="1">
            <a:off x="8027988" y="2795588"/>
            <a:ext cx="215900" cy="0"/>
          </a:xfrm>
          <a:prstGeom prst="line">
            <a:avLst/>
          </a:prstGeom>
          <a:noFill/>
          <a:ln w="254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79258" name="Line 58"/>
          <p:cNvSpPr>
            <a:spLocks noChangeShapeType="1"/>
          </p:cNvSpPr>
          <p:nvPr/>
        </p:nvSpPr>
        <p:spPr bwMode="auto">
          <a:xfrm flipH="1">
            <a:off x="8027988" y="3319463"/>
            <a:ext cx="215900" cy="0"/>
          </a:xfrm>
          <a:prstGeom prst="line">
            <a:avLst/>
          </a:prstGeom>
          <a:noFill/>
          <a:ln w="254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pic>
        <p:nvPicPr>
          <p:cNvPr id="179259" name="Picture 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9925" y="2871788"/>
            <a:ext cx="1066800" cy="161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9240">
                                            <p:txEl>
                                              <p:pRg st="4" end="4"/>
                                            </p:txEl>
                                          </p:spTgt>
                                        </p:tgtEl>
                                        <p:attrNameLst>
                                          <p:attrName>style.visibility</p:attrName>
                                        </p:attrNameLst>
                                      </p:cBhvr>
                                      <p:to>
                                        <p:strVal val="visible"/>
                                      </p:to>
                                    </p:set>
                                    <p:animEffect transition="in" filter="dissolve">
                                      <p:cBhvr>
                                        <p:cTn id="7" dur="500"/>
                                        <p:tgtEl>
                                          <p:spTgt spid="179240">
                                            <p:txEl>
                                              <p:pRg st="4" end="4"/>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9240">
                                            <p:txEl>
                                              <p:pRg st="5" end="5"/>
                                            </p:txEl>
                                          </p:spTgt>
                                        </p:tgtEl>
                                        <p:attrNameLst>
                                          <p:attrName>style.visibility</p:attrName>
                                        </p:attrNameLst>
                                      </p:cBhvr>
                                      <p:to>
                                        <p:strVal val="visible"/>
                                      </p:to>
                                    </p:set>
                                    <p:animEffect transition="in" filter="dissolve">
                                      <p:cBhvr>
                                        <p:cTn id="10" dur="500"/>
                                        <p:tgtEl>
                                          <p:spTgt spid="179240">
                                            <p:txEl>
                                              <p:pRg st="5" end="5"/>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79240">
                                            <p:txEl>
                                              <p:pRg st="6" end="6"/>
                                            </p:txEl>
                                          </p:spTgt>
                                        </p:tgtEl>
                                        <p:attrNameLst>
                                          <p:attrName>style.visibility</p:attrName>
                                        </p:attrNameLst>
                                      </p:cBhvr>
                                      <p:to>
                                        <p:strVal val="visible"/>
                                      </p:to>
                                    </p:set>
                                    <p:animEffect transition="in" filter="dissolve">
                                      <p:cBhvr>
                                        <p:cTn id="13" dur="500"/>
                                        <p:tgtEl>
                                          <p:spTgt spid="179240">
                                            <p:txEl>
                                              <p:pRg st="6" end="6"/>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79240">
                                            <p:txEl>
                                              <p:pRg st="7" end="7"/>
                                            </p:txEl>
                                          </p:spTgt>
                                        </p:tgtEl>
                                        <p:attrNameLst>
                                          <p:attrName>style.visibility</p:attrName>
                                        </p:attrNameLst>
                                      </p:cBhvr>
                                      <p:to>
                                        <p:strVal val="visible"/>
                                      </p:to>
                                    </p:set>
                                    <p:animEffect transition="in" filter="dissolve">
                                      <p:cBhvr>
                                        <p:cTn id="16" dur="500"/>
                                        <p:tgtEl>
                                          <p:spTgt spid="179240">
                                            <p:txEl>
                                              <p:pRg st="7" end="7"/>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79256"/>
                                        </p:tgtEl>
                                        <p:attrNameLst>
                                          <p:attrName>style.visibility</p:attrName>
                                        </p:attrNameLst>
                                      </p:cBhvr>
                                      <p:to>
                                        <p:strVal val="visible"/>
                                      </p:to>
                                    </p:set>
                                    <p:animEffect transition="in" filter="dissolve">
                                      <p:cBhvr>
                                        <p:cTn id="19" dur="500"/>
                                        <p:tgtEl>
                                          <p:spTgt spid="179256"/>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79257"/>
                                        </p:tgtEl>
                                        <p:attrNameLst>
                                          <p:attrName>style.visibility</p:attrName>
                                        </p:attrNameLst>
                                      </p:cBhvr>
                                      <p:to>
                                        <p:strVal val="visible"/>
                                      </p:to>
                                    </p:set>
                                    <p:animEffect transition="in" filter="dissolve">
                                      <p:cBhvr>
                                        <p:cTn id="22" dur="500"/>
                                        <p:tgtEl>
                                          <p:spTgt spid="179257"/>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79258"/>
                                        </p:tgtEl>
                                        <p:attrNameLst>
                                          <p:attrName>style.visibility</p:attrName>
                                        </p:attrNameLst>
                                      </p:cBhvr>
                                      <p:to>
                                        <p:strVal val="visible"/>
                                      </p:to>
                                    </p:set>
                                    <p:animEffect transition="in" filter="dissolve">
                                      <p:cBhvr>
                                        <p:cTn id="25" dur="500"/>
                                        <p:tgtEl>
                                          <p:spTgt spid="17925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79240">
                                            <p:txEl>
                                              <p:pRg st="9" end="9"/>
                                            </p:txEl>
                                          </p:spTgt>
                                        </p:tgtEl>
                                        <p:attrNameLst>
                                          <p:attrName>style.visibility</p:attrName>
                                        </p:attrNameLst>
                                      </p:cBhvr>
                                      <p:to>
                                        <p:strVal val="visible"/>
                                      </p:to>
                                    </p:set>
                                    <p:animEffect transition="in" filter="dissolve">
                                      <p:cBhvr>
                                        <p:cTn id="30" dur="500"/>
                                        <p:tgtEl>
                                          <p:spTgt spid="179240">
                                            <p:txEl>
                                              <p:pRg st="9" end="9"/>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79240">
                                            <p:txEl>
                                              <p:pRg st="10" end="10"/>
                                            </p:txEl>
                                          </p:spTgt>
                                        </p:tgtEl>
                                        <p:attrNameLst>
                                          <p:attrName>style.visibility</p:attrName>
                                        </p:attrNameLst>
                                      </p:cBhvr>
                                      <p:to>
                                        <p:strVal val="visible"/>
                                      </p:to>
                                    </p:set>
                                    <p:animEffect transition="in" filter="dissolve">
                                      <p:cBhvr>
                                        <p:cTn id="33" dur="500"/>
                                        <p:tgtEl>
                                          <p:spTgt spid="179240">
                                            <p:txEl>
                                              <p:pRg st="10" end="10"/>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79240">
                                            <p:txEl>
                                              <p:pRg st="11" end="11"/>
                                            </p:txEl>
                                          </p:spTgt>
                                        </p:tgtEl>
                                        <p:attrNameLst>
                                          <p:attrName>style.visibility</p:attrName>
                                        </p:attrNameLst>
                                      </p:cBhvr>
                                      <p:to>
                                        <p:strVal val="visible"/>
                                      </p:to>
                                    </p:set>
                                    <p:animEffect transition="in" filter="dissolve">
                                      <p:cBhvr>
                                        <p:cTn id="36" dur="500"/>
                                        <p:tgtEl>
                                          <p:spTgt spid="179240">
                                            <p:txEl>
                                              <p:pRg st="11" end="11"/>
                                            </p:tx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79240">
                                            <p:txEl>
                                              <p:pRg st="12" end="12"/>
                                            </p:txEl>
                                          </p:spTgt>
                                        </p:tgtEl>
                                        <p:attrNameLst>
                                          <p:attrName>style.visibility</p:attrName>
                                        </p:attrNameLst>
                                      </p:cBhvr>
                                      <p:to>
                                        <p:strVal val="visible"/>
                                      </p:to>
                                    </p:set>
                                    <p:animEffect transition="in" filter="dissolve">
                                      <p:cBhvr>
                                        <p:cTn id="39" dur="500"/>
                                        <p:tgtEl>
                                          <p:spTgt spid="179240">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40" grpId="0" uiExpand="1" build="p"/>
      <p:bldP spid="179256" grpId="0" animBg="1"/>
      <p:bldP spid="179257" grpId="0" animBg="1"/>
      <p:bldP spid="17925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4"/>
          <p:cNvSpPr>
            <a:spLocks noGrp="1"/>
          </p:cNvSpPr>
          <p:nvPr>
            <p:ph type="sldNum" sz="quarter" idx="11"/>
          </p:nvPr>
        </p:nvSpPr>
        <p:spPr/>
        <p:txBody>
          <a:bodyPr/>
          <a:lstStyle/>
          <a:p>
            <a:fld id="{13F9883A-E1F2-4E99-968A-53CF9213695F}" type="slidenum">
              <a:rPr lang="it-IT" altLang="it-IT"/>
              <a:pPr/>
              <a:t>9</a:t>
            </a:fld>
            <a:endParaRPr lang="it-IT" altLang="it-IT">
              <a:solidFill>
                <a:schemeClr val="tx1"/>
              </a:solidFill>
            </a:endParaRPr>
          </a:p>
        </p:txBody>
      </p:sp>
      <p:sp>
        <p:nvSpPr>
          <p:cNvPr id="126980" name="Rectangle 4"/>
          <p:cNvSpPr>
            <a:spLocks noGrp="1" noChangeArrowheads="1"/>
          </p:cNvSpPr>
          <p:nvPr>
            <p:ph type="title"/>
          </p:nvPr>
        </p:nvSpPr>
        <p:spPr>
          <a:noFill/>
          <a:ln/>
          <a:extLs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r>
              <a:rPr lang="it-IT" altLang="it-IT" sz="3200">
                <a:solidFill>
                  <a:srgbClr val="CC6600"/>
                </a:solidFill>
              </a:rPr>
              <a:t>Ridondanza e anomalie (2)</a:t>
            </a:r>
          </a:p>
        </p:txBody>
      </p:sp>
      <p:sp>
        <p:nvSpPr>
          <p:cNvPr id="127005" name="Rectangle 29"/>
          <p:cNvSpPr>
            <a:spLocks noChangeArrowheads="1"/>
          </p:cNvSpPr>
          <p:nvPr/>
        </p:nvSpPr>
        <p:spPr bwMode="auto">
          <a:xfrm>
            <a:off x="530225" y="1139825"/>
            <a:ext cx="8083550" cy="5303838"/>
          </a:xfrm>
          <a:prstGeom prst="rect">
            <a:avLst/>
          </a:prstGeom>
          <a:solidFill>
            <a:schemeClr val="bg1"/>
          </a:solidFill>
          <a:ln w="15875">
            <a:solidFill>
              <a:srgbClr val="C0C0C0"/>
            </a:solidFill>
            <a:miter lim="800000"/>
            <a:headEnd/>
            <a:tailEnd/>
          </a:ln>
          <a:effectLst>
            <a:outerShdw dist="107763" dir="2700000" algn="ctr" rotWithShape="0">
              <a:schemeClr val="bg2">
                <a:alpha val="50000"/>
              </a:schemeClr>
            </a:outerShdw>
          </a:effectLst>
        </p:spPr>
        <p:txBody>
          <a:bodyPr tIns="82800" bIns="118800"/>
          <a:lstStyle>
            <a:lvl1pPr marL="342900" indent="-342900">
              <a:spcBef>
                <a:spcPct val="20000"/>
              </a:spcBef>
              <a:buClr>
                <a:schemeClr val="accent2"/>
              </a:buClr>
              <a:buSzPct val="140000"/>
              <a:buChar char="•"/>
              <a:defRPr sz="2400" b="1">
                <a:solidFill>
                  <a:schemeClr val="tx1"/>
                </a:solidFill>
                <a:effectLst>
                  <a:outerShdw blurRad="38100" dist="38100" dir="2700000" algn="tl">
                    <a:srgbClr val="C0C0C0"/>
                  </a:outerShdw>
                </a:effectLst>
                <a:latin typeface="Arial" panose="020B0604020202020204" pitchFamily="34" charset="0"/>
              </a:defRPr>
            </a:lvl1pPr>
            <a:lvl2pPr marL="742950" indent="-285750">
              <a:spcBef>
                <a:spcPct val="20000"/>
              </a:spcBef>
              <a:buClr>
                <a:schemeClr val="accent2"/>
              </a:buClr>
              <a:buSzPct val="120000"/>
              <a:buChar char="–"/>
              <a:defRPr sz="2400">
                <a:solidFill>
                  <a:schemeClr val="tx1"/>
                </a:solidFill>
                <a:effectLst>
                  <a:outerShdw blurRad="38100" dist="38100" dir="2700000" algn="tl">
                    <a:srgbClr val="C0C0C0"/>
                  </a:outerShdw>
                </a:effectLst>
                <a:latin typeface="Arial" panose="020B0604020202020204" pitchFamily="34" charset="0"/>
              </a:defRPr>
            </a:lvl2pPr>
            <a:lvl3pPr marL="1143000" indent="-228600">
              <a:spcBef>
                <a:spcPct val="20000"/>
              </a:spcBef>
              <a:buClr>
                <a:schemeClr val="accent2"/>
              </a:buClr>
              <a:buSzPct val="140000"/>
              <a:buChar char="•"/>
              <a:defRPr sz="2000" b="1">
                <a:solidFill>
                  <a:schemeClr val="tx1"/>
                </a:solidFill>
                <a:effectLst>
                  <a:outerShdw blurRad="38100" dist="38100" dir="2700000" algn="tl">
                    <a:srgbClr val="C0C0C0"/>
                  </a:outerShdw>
                </a:effectLst>
                <a:latin typeface="Arial" panose="020B0604020202020204" pitchFamily="34" charset="0"/>
              </a:defRPr>
            </a:lvl3pPr>
            <a:lvl4pPr marL="15621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4pPr>
            <a:lvl5pPr marL="1981200" indent="-228600">
              <a:spcBef>
                <a:spcPct val="20000"/>
              </a:spcBef>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5pPr>
            <a:lvl6pPr marL="24384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6pPr>
            <a:lvl7pPr marL="28956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7pPr>
            <a:lvl8pPr marL="33528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8pPr>
            <a:lvl9pPr marL="3810000" indent="-228600" eaLnBrk="0" fontAlgn="base" hangingPunct="0">
              <a:spcBef>
                <a:spcPct val="20000"/>
              </a:spcBef>
              <a:spcAft>
                <a:spcPct val="0"/>
              </a:spcAft>
              <a:buClr>
                <a:schemeClr val="accent2"/>
              </a:buClr>
              <a:buSzPct val="120000"/>
              <a:buChar char="»"/>
              <a:defRPr sz="2000">
                <a:solidFill>
                  <a:schemeClr val="tx1"/>
                </a:solidFill>
                <a:effectLst>
                  <a:outerShdw blurRad="38100" dist="38100" dir="2700000" algn="tl">
                    <a:srgbClr val="C0C0C0"/>
                  </a:outerShdw>
                </a:effectLst>
                <a:latin typeface="Arial" panose="020B0604020202020204" pitchFamily="34" charset="0"/>
              </a:defRPr>
            </a:lvl9pPr>
          </a:lstStyle>
          <a:p>
            <a:r>
              <a:rPr lang="it-IT" altLang="it-IT" sz="1800" b="0">
                <a:effectLst/>
              </a:rPr>
              <a:t>Per evitare la ridondanza si scompone la tabella originale in: </a:t>
            </a:r>
          </a:p>
          <a:p>
            <a:pPr>
              <a:buFontTx/>
              <a:buNone/>
            </a:pPr>
            <a:r>
              <a:rPr lang="it-IT" altLang="it-IT" sz="1800">
                <a:effectLst/>
              </a:rPr>
              <a:t>		Inventario </a:t>
            </a:r>
            <a:r>
              <a:rPr lang="it-IT" altLang="it-IT" sz="1800" b="0">
                <a:effectLst/>
              </a:rPr>
              <a:t>(</a:t>
            </a:r>
            <a:r>
              <a:rPr lang="it-IT" altLang="it-IT" sz="1800" b="0" u="sng">
                <a:effectLst/>
              </a:rPr>
              <a:t>Prodotto</a:t>
            </a:r>
            <a:r>
              <a:rPr lang="it-IT" altLang="it-IT" sz="1800" b="0">
                <a:effectLst/>
              </a:rPr>
              <a:t>, </a:t>
            </a:r>
            <a:r>
              <a:rPr lang="it-IT" altLang="it-IT" sz="1800" b="0" u="sng">
                <a:effectLst/>
              </a:rPr>
              <a:t>Magazzino</a:t>
            </a:r>
            <a:r>
              <a:rPr lang="it-IT" altLang="it-IT" sz="1800" b="0">
                <a:effectLst/>
              </a:rPr>
              <a:t>, Quantità)</a:t>
            </a:r>
          </a:p>
          <a:p>
            <a:pPr>
              <a:spcBef>
                <a:spcPct val="5000"/>
              </a:spcBef>
              <a:buFontTx/>
              <a:buNone/>
            </a:pPr>
            <a:r>
              <a:rPr lang="it-IT" altLang="it-IT" sz="1800">
                <a:effectLst/>
              </a:rPr>
              <a:t>		Negozi </a:t>
            </a:r>
            <a:r>
              <a:rPr lang="it-IT" altLang="it-IT" sz="1800" b="0">
                <a:effectLst/>
              </a:rPr>
              <a:t>(</a:t>
            </a:r>
            <a:r>
              <a:rPr lang="it-IT" altLang="it-IT" sz="1800" b="0" u="sng">
                <a:effectLst/>
              </a:rPr>
              <a:t>CodiceMagazzino</a:t>
            </a:r>
            <a:r>
              <a:rPr lang="it-IT" altLang="it-IT" sz="1800" b="0">
                <a:effectLst/>
              </a:rPr>
              <a:t>, IndirizzoMagazzino)</a:t>
            </a: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buFontTx/>
              <a:buNone/>
            </a:pPr>
            <a:endParaRPr lang="it-IT" altLang="it-IT" sz="1800" b="0">
              <a:effectLst/>
            </a:endParaRPr>
          </a:p>
          <a:p>
            <a:pPr>
              <a:spcBef>
                <a:spcPct val="30000"/>
              </a:spcBef>
            </a:pPr>
            <a:r>
              <a:rPr lang="it-IT" altLang="it-IT" sz="1800" b="0">
                <a:effectLst/>
              </a:rPr>
              <a:t>Le due tabelle sono ricavate per </a:t>
            </a:r>
            <a:r>
              <a:rPr lang="it-IT" altLang="it-IT" sz="1800">
                <a:effectLst/>
              </a:rPr>
              <a:t>proiezione</a:t>
            </a:r>
            <a:r>
              <a:rPr lang="it-IT" altLang="it-IT" sz="1800" b="0">
                <a:effectLst/>
              </a:rPr>
              <a:t> dalla tabella di partenza</a:t>
            </a:r>
          </a:p>
          <a:p>
            <a:pPr>
              <a:spcBef>
                <a:spcPct val="30000"/>
              </a:spcBef>
            </a:pPr>
            <a:r>
              <a:rPr lang="it-IT" altLang="it-IT" sz="1800" b="0">
                <a:effectLst/>
              </a:rPr>
              <a:t>La informazioni nella tabella originaria sono ricostruibili con:</a:t>
            </a:r>
          </a:p>
          <a:p>
            <a:pPr>
              <a:spcBef>
                <a:spcPct val="5000"/>
              </a:spcBef>
              <a:buFontTx/>
              <a:buNone/>
            </a:pPr>
            <a:r>
              <a:rPr lang="it-IT" altLang="it-IT" sz="1800" b="0">
                <a:effectLst/>
              </a:rPr>
              <a:t>	      </a:t>
            </a:r>
            <a:r>
              <a:rPr lang="it-IT" altLang="it-IT" sz="1800">
                <a:effectLst/>
              </a:rPr>
              <a:t>Inventario</a:t>
            </a:r>
            <a:r>
              <a:rPr lang="it-IT" altLang="it-IT" sz="1800" b="0">
                <a:effectLst/>
              </a:rPr>
              <a:t> </a:t>
            </a:r>
            <a:r>
              <a:rPr lang="it-IT" altLang="it-IT" sz="1800">
                <a:solidFill>
                  <a:schemeClr val="accent2"/>
                </a:solidFill>
                <a:effectLst/>
              </a:rPr>
              <a:t>Join</a:t>
            </a:r>
            <a:r>
              <a:rPr lang="it-IT" altLang="it-IT" sz="1800" b="0">
                <a:effectLst/>
              </a:rPr>
              <a:t> </a:t>
            </a:r>
            <a:r>
              <a:rPr lang="it-IT" altLang="it-IT" sz="1800">
                <a:effectLst/>
              </a:rPr>
              <a:t>Negozi</a:t>
            </a:r>
            <a:r>
              <a:rPr lang="it-IT" altLang="it-IT" sz="1800" b="0">
                <a:effectLst/>
              </a:rPr>
              <a:t> per  </a:t>
            </a:r>
            <a:r>
              <a:rPr lang="it-IT" altLang="it-IT" sz="1800" b="0" i="1">
                <a:effectLst/>
              </a:rPr>
              <a:t>Magazzino</a:t>
            </a:r>
            <a:r>
              <a:rPr lang="it-IT" altLang="it-IT" sz="1800" b="0">
                <a:effectLst/>
              </a:rPr>
              <a:t> = </a:t>
            </a:r>
            <a:r>
              <a:rPr lang="it-IT" altLang="it-IT" sz="1800" b="0" i="1">
                <a:effectLst/>
              </a:rPr>
              <a:t>CodiceMagazzino</a:t>
            </a:r>
            <a:endParaRPr lang="it-IT" altLang="it-IT" sz="1800" b="0">
              <a:effectLst/>
            </a:endParaRPr>
          </a:p>
          <a:p>
            <a:pPr>
              <a:spcBef>
                <a:spcPct val="30000"/>
              </a:spcBef>
            </a:pPr>
            <a:r>
              <a:rPr lang="it-IT" altLang="it-IT" sz="1800" b="0">
                <a:effectLst/>
              </a:rPr>
              <a:t>C’è un modo sistematico per capire se una tabella è una buona tabella? </a:t>
            </a:r>
          </a:p>
        </p:txBody>
      </p:sp>
      <p:pic>
        <p:nvPicPr>
          <p:cNvPr id="127029" name="Picture 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2349500"/>
            <a:ext cx="2914650" cy="2333625"/>
          </a:xfrm>
          <a:prstGeom prst="rect">
            <a:avLst/>
          </a:prstGeom>
          <a:noFill/>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pic>
        <p:nvPicPr>
          <p:cNvPr id="127030" name="Picture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2520950"/>
            <a:ext cx="3333750" cy="1628775"/>
          </a:xfrm>
          <a:prstGeom prst="rect">
            <a:avLst/>
          </a:prstGeom>
          <a:noFill/>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pic>
        <p:nvPicPr>
          <p:cNvPr id="127031"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26150" y="3203575"/>
            <a:ext cx="1066800" cy="161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7005">
                                            <p:txEl>
                                              <p:pRg st="11" end="11"/>
                                            </p:txEl>
                                          </p:spTgt>
                                        </p:tgtEl>
                                        <p:attrNameLst>
                                          <p:attrName>style.visibility</p:attrName>
                                        </p:attrNameLst>
                                      </p:cBhvr>
                                      <p:to>
                                        <p:strVal val="visible"/>
                                      </p:to>
                                    </p:set>
                                    <p:animEffect transition="in" filter="dissolve">
                                      <p:cBhvr>
                                        <p:cTn id="7" dur="500"/>
                                        <p:tgtEl>
                                          <p:spTgt spid="127005">
                                            <p:txEl>
                                              <p:pRg st="11" end="1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27005">
                                            <p:txEl>
                                              <p:pRg st="12" end="12"/>
                                            </p:txEl>
                                          </p:spTgt>
                                        </p:tgtEl>
                                        <p:attrNameLst>
                                          <p:attrName>style.visibility</p:attrName>
                                        </p:attrNameLst>
                                      </p:cBhvr>
                                      <p:to>
                                        <p:strVal val="visible"/>
                                      </p:to>
                                    </p:set>
                                    <p:animEffect transition="in" filter="dissolve">
                                      <p:cBhvr>
                                        <p:cTn id="12" dur="500"/>
                                        <p:tgtEl>
                                          <p:spTgt spid="127005">
                                            <p:txEl>
                                              <p:pRg st="12" end="1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127005">
                                            <p:txEl>
                                              <p:pRg st="13" end="13"/>
                                            </p:txEl>
                                          </p:spTgt>
                                        </p:tgtEl>
                                        <p:attrNameLst>
                                          <p:attrName>style.visibility</p:attrName>
                                        </p:attrNameLst>
                                      </p:cBhvr>
                                      <p:to>
                                        <p:strVal val="visible"/>
                                      </p:to>
                                    </p:set>
                                    <p:animEffect transition="in" filter="dissolve">
                                      <p:cBhvr>
                                        <p:cTn id="15" dur="500"/>
                                        <p:tgtEl>
                                          <p:spTgt spid="127005">
                                            <p:txEl>
                                              <p:pRg st="13" end="1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127005">
                                            <p:txEl>
                                              <p:pRg st="14" end="14"/>
                                            </p:txEl>
                                          </p:spTgt>
                                        </p:tgtEl>
                                        <p:attrNameLst>
                                          <p:attrName>style.visibility</p:attrName>
                                        </p:attrNameLst>
                                      </p:cBhvr>
                                      <p:to>
                                        <p:strVal val="visible"/>
                                      </p:to>
                                    </p:set>
                                    <p:animEffect transition="in" filter="dissolve">
                                      <p:cBhvr>
                                        <p:cTn id="20" dur="500"/>
                                        <p:tgtEl>
                                          <p:spTgt spid="12700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2800" b="1"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2800" b="1"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13899</TotalTime>
  <Words>4183</Words>
  <Application>Microsoft Office PowerPoint</Application>
  <PresentationFormat>Presentazione su schermo (4:3)</PresentationFormat>
  <Paragraphs>536</Paragraphs>
  <Slides>20</Slides>
  <Notes>20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20</vt:i4>
      </vt:variant>
    </vt:vector>
  </HeadingPairs>
  <TitlesOfParts>
    <vt:vector size="27" baseType="lpstr">
      <vt:lpstr>Arial</vt:lpstr>
      <vt:lpstr>Helvetica</vt:lpstr>
      <vt:lpstr>Symbol</vt:lpstr>
      <vt:lpstr>Tahoma</vt:lpstr>
      <vt:lpstr>Times New Roman</vt:lpstr>
      <vt:lpstr>Wingdings</vt:lpstr>
      <vt:lpstr>Struttura predefinita</vt:lpstr>
      <vt:lpstr>  Vincoli di integrità Normalizzazione</vt:lpstr>
      <vt:lpstr>Presentazione standard di PowerPoint</vt:lpstr>
      <vt:lpstr>Integrità dei dati</vt:lpstr>
      <vt:lpstr>Regole di integrità</vt:lpstr>
      <vt:lpstr>Integrità referenziale</vt:lpstr>
      <vt:lpstr>Presentazione standard di PowerPoint</vt:lpstr>
      <vt:lpstr>Presentazione standard di PowerPoint</vt:lpstr>
      <vt:lpstr>Ridondanza e anomalie (1)</vt:lpstr>
      <vt:lpstr>Ridondanza e anomalie (2)</vt:lpstr>
      <vt:lpstr>Forme normali</vt:lpstr>
      <vt:lpstr>Definizioni</vt:lpstr>
      <vt:lpstr>Dipendenze funzionali (1)</vt:lpstr>
      <vt:lpstr>Dipendenze funzionali (2)</vt:lpstr>
      <vt:lpstr>Dipendenze funzionali (3)</vt:lpstr>
      <vt:lpstr>Prima Forma Normale 1NF </vt:lpstr>
      <vt:lpstr>Seconda Forma Normale 2NF</vt:lpstr>
      <vt:lpstr>Algoritmo di scomposizione</vt:lpstr>
      <vt:lpstr>Esempio di scomposizione 2NF</vt:lpstr>
      <vt:lpstr>Terza Forma Normale 3NF</vt:lpstr>
      <vt:lpstr>Esempio di scomposizione 3NF</vt:lpstr>
    </vt:vector>
  </TitlesOfParts>
  <Company>Università di Bergamo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Enrico Cavalli</dc:creator>
  <cp:lastModifiedBy>utente</cp:lastModifiedBy>
  <cp:revision>210</cp:revision>
  <dcterms:created xsi:type="dcterms:W3CDTF">2003-05-18T15:09:34Z</dcterms:created>
  <dcterms:modified xsi:type="dcterms:W3CDTF">2015-10-18T15:37:52Z</dcterms:modified>
</cp:coreProperties>
</file>